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1" r:id="rId16"/>
    <p:sldId id="272" r:id="rId17"/>
    <p:sldId id="273" r:id="rId18"/>
    <p:sldId id="270" r:id="rId1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038"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11261D-4C9E-4C06-9D3B-6ABEDA08A1C1}" type="datetimeFigureOut">
              <a:rPr lang="zh-CN" altLang="en-US" smtClean="0"/>
              <a:t>2015/1/3</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9E02FE-DE87-4DAA-96C0-C04FC673B5B6}" type="slidenum">
              <a:rPr lang="zh-CN" altLang="en-US" smtClean="0"/>
              <a:t>‹#›</a:t>
            </a:fld>
            <a:endParaRPr lang="zh-CN" altLang="en-US"/>
          </a:p>
        </p:txBody>
      </p:sp>
    </p:spTree>
    <p:extLst>
      <p:ext uri="{BB962C8B-B14F-4D97-AF65-F5344CB8AC3E}">
        <p14:creationId xmlns:p14="http://schemas.microsoft.com/office/powerpoint/2010/main" val="2783132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zh-CN" altLang="en-US" smtClean="0"/>
              <a:t>传播先进教育理念、提供最佳教学方法 </a:t>
            </a:r>
            <a:r>
              <a:rPr lang="en-US" altLang="zh-CN" smtClean="0"/>
              <a:t>--- </a:t>
            </a:r>
            <a:r>
              <a:rPr lang="zh-CN" altLang="en-US" smtClean="0"/>
              <a:t>尽在中国教育出版网 </a:t>
            </a:r>
            <a:r>
              <a:rPr lang="en-US" altLang="zh-CN" smtClean="0"/>
              <a:t>www.zzstep.com</a:t>
            </a:r>
            <a:endParaRPr lang="zh-CN" altLang="en-US" smtClean="0"/>
          </a:p>
        </p:txBody>
      </p:sp>
      <p:sp>
        <p:nvSpPr>
          <p:cNvPr id="90116"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200" b="1">
                <a:solidFill>
                  <a:schemeClr val="tx1"/>
                </a:solidFill>
                <a:latin typeface="Arial" pitchFamily="34" charset="0"/>
                <a:ea typeface="宋体" pitchFamily="2" charset="-122"/>
              </a:defRPr>
            </a:lvl1pPr>
            <a:lvl2pPr marL="742950" indent="-285750" eaLnBrk="0" hangingPunct="0">
              <a:defRPr sz="2200" b="1">
                <a:solidFill>
                  <a:schemeClr val="tx1"/>
                </a:solidFill>
                <a:latin typeface="Arial" pitchFamily="34" charset="0"/>
                <a:ea typeface="宋体" pitchFamily="2" charset="-122"/>
              </a:defRPr>
            </a:lvl2pPr>
            <a:lvl3pPr marL="1143000" indent="-228600" eaLnBrk="0" hangingPunct="0">
              <a:defRPr sz="2200" b="1">
                <a:solidFill>
                  <a:schemeClr val="tx1"/>
                </a:solidFill>
                <a:latin typeface="Arial" pitchFamily="34" charset="0"/>
                <a:ea typeface="宋体" pitchFamily="2" charset="-122"/>
              </a:defRPr>
            </a:lvl3pPr>
            <a:lvl4pPr marL="1600200" indent="-228600" eaLnBrk="0" hangingPunct="0">
              <a:defRPr sz="2200" b="1">
                <a:solidFill>
                  <a:schemeClr val="tx1"/>
                </a:solidFill>
                <a:latin typeface="Arial" pitchFamily="34" charset="0"/>
                <a:ea typeface="宋体" pitchFamily="2" charset="-122"/>
              </a:defRPr>
            </a:lvl4pPr>
            <a:lvl5pPr marL="2057400" indent="-228600" eaLnBrk="0" hangingPunct="0">
              <a:defRPr sz="2200"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sz="2200"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sz="2200"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sz="2200"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sz="2200" b="1">
                <a:solidFill>
                  <a:schemeClr val="tx1"/>
                </a:solidFill>
                <a:latin typeface="Arial" pitchFamily="34" charset="0"/>
                <a:ea typeface="宋体" pitchFamily="2" charset="-122"/>
              </a:defRPr>
            </a:lvl9pPr>
          </a:lstStyle>
          <a:p>
            <a:pPr eaLnBrk="1" hangingPunct="1"/>
            <a:fld id="{9A56CD35-1FE6-4021-BA17-81531D87FD32}" type="slidenum">
              <a:rPr lang="zh-CN" altLang="en-US" sz="1200"/>
              <a:pPr eaLnBrk="1" hangingPunct="1"/>
              <a:t>10</a:t>
            </a:fld>
            <a:endParaRPr lang="zh-CN"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zh-CN" altLang="en-US" smtClean="0"/>
              <a:t> </a:t>
            </a:r>
          </a:p>
        </p:txBody>
      </p:sp>
      <p:sp>
        <p:nvSpPr>
          <p:cNvPr id="10957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eaLnBrk="1" hangingPunct="1"/>
            <a:fld id="{F37B99F2-D3E3-45FD-A246-167400A7B4AD}" type="slidenum">
              <a:rPr lang="zh-CN" altLang="en-US"/>
              <a:pPr eaLnBrk="1" hangingPunct="1"/>
              <a:t>12</a:t>
            </a:fld>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0595"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zh-CN" altLang="en-US" smtClean="0"/>
              <a:t> </a:t>
            </a:r>
          </a:p>
        </p:txBody>
      </p:sp>
      <p:sp>
        <p:nvSpPr>
          <p:cNvPr id="110596"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eaLnBrk="1" hangingPunct="1"/>
            <a:fld id="{A15C3800-25A6-441A-BAD0-61905C94F78A}" type="slidenum">
              <a:rPr lang="zh-CN" altLang="en-US"/>
              <a:pPr eaLnBrk="1" hangingPunct="1"/>
              <a:t>13</a:t>
            </a:fld>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zh-CN" altLang="en-US" smtClean="0"/>
              <a:t> </a:t>
            </a:r>
          </a:p>
        </p:txBody>
      </p:sp>
      <p:sp>
        <p:nvSpPr>
          <p:cNvPr id="111620"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eaLnBrk="1" hangingPunct="1"/>
            <a:fld id="{0B2F285B-2ED8-4A3E-BF22-07B9F27C4B79}" type="slidenum">
              <a:rPr lang="zh-CN" altLang="en-US"/>
              <a:pPr eaLnBrk="1" hangingPunct="1"/>
              <a:t>14</a:t>
            </a:fld>
            <a:endParaRPr lang="en-US"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zh-CN" altLang="en-US" smtClean="0"/>
              <a:t> </a:t>
            </a:r>
          </a:p>
        </p:txBody>
      </p:sp>
      <p:sp>
        <p:nvSpPr>
          <p:cNvPr id="11264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eaLnBrk="1" hangingPunct="1"/>
            <a:fld id="{3EC17E8E-717F-4D60-9B4B-CC19E2C7BEAB}" type="slidenum">
              <a:rPr lang="zh-CN" altLang="en-US"/>
              <a:pPr eaLnBrk="1" hangingPunct="1"/>
              <a:t>15</a:t>
            </a:fld>
            <a:endParaRPr lang="en-US" altLang="zh-C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zh-CN" altLang="en-US" smtClean="0"/>
              <a:t> </a:t>
            </a:r>
          </a:p>
        </p:txBody>
      </p:sp>
      <p:sp>
        <p:nvSpPr>
          <p:cNvPr id="11366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eaLnBrk="1" hangingPunct="1"/>
            <a:fld id="{A4CA2D18-023E-4DDC-B331-5DCCAD3C4752}" type="slidenum">
              <a:rPr lang="zh-CN" altLang="en-US"/>
              <a:pPr eaLnBrk="1" hangingPunct="1"/>
              <a:t>16</a:t>
            </a:fld>
            <a:endParaRPr lang="en-US" altLang="zh-C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zh-CN" altLang="en-US" smtClean="0"/>
              <a:t>传播先进教育理念、提供最佳教学方法 </a:t>
            </a:r>
            <a:r>
              <a:rPr lang="en-US" altLang="zh-CN" smtClean="0"/>
              <a:t>--- </a:t>
            </a:r>
            <a:r>
              <a:rPr lang="zh-CN" altLang="en-US" smtClean="0"/>
              <a:t>尽在中国教育出版网 </a:t>
            </a:r>
            <a:r>
              <a:rPr lang="en-US" altLang="zh-CN" smtClean="0"/>
              <a:t>www.zzstep.com</a:t>
            </a:r>
            <a:endParaRPr lang="zh-CN" altLang="en-US" smtClean="0"/>
          </a:p>
        </p:txBody>
      </p:sp>
      <p:sp>
        <p:nvSpPr>
          <p:cNvPr id="9933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200" b="1">
                <a:solidFill>
                  <a:schemeClr val="tx1"/>
                </a:solidFill>
                <a:latin typeface="Arial" pitchFamily="34" charset="0"/>
                <a:ea typeface="宋体" pitchFamily="2" charset="-122"/>
              </a:defRPr>
            </a:lvl1pPr>
            <a:lvl2pPr marL="742950" indent="-285750" eaLnBrk="0" hangingPunct="0">
              <a:defRPr sz="2200" b="1">
                <a:solidFill>
                  <a:schemeClr val="tx1"/>
                </a:solidFill>
                <a:latin typeface="Arial" pitchFamily="34" charset="0"/>
                <a:ea typeface="宋体" pitchFamily="2" charset="-122"/>
              </a:defRPr>
            </a:lvl2pPr>
            <a:lvl3pPr marL="1143000" indent="-228600" eaLnBrk="0" hangingPunct="0">
              <a:defRPr sz="2200" b="1">
                <a:solidFill>
                  <a:schemeClr val="tx1"/>
                </a:solidFill>
                <a:latin typeface="Arial" pitchFamily="34" charset="0"/>
                <a:ea typeface="宋体" pitchFamily="2" charset="-122"/>
              </a:defRPr>
            </a:lvl3pPr>
            <a:lvl4pPr marL="1600200" indent="-228600" eaLnBrk="0" hangingPunct="0">
              <a:defRPr sz="2200" b="1">
                <a:solidFill>
                  <a:schemeClr val="tx1"/>
                </a:solidFill>
                <a:latin typeface="Arial" pitchFamily="34" charset="0"/>
                <a:ea typeface="宋体" pitchFamily="2" charset="-122"/>
              </a:defRPr>
            </a:lvl4pPr>
            <a:lvl5pPr marL="2057400" indent="-228600" eaLnBrk="0" hangingPunct="0">
              <a:defRPr sz="2200"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sz="2200"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sz="2200"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sz="2200"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sz="2200" b="1">
                <a:solidFill>
                  <a:schemeClr val="tx1"/>
                </a:solidFill>
                <a:latin typeface="Arial" pitchFamily="34" charset="0"/>
                <a:ea typeface="宋体" pitchFamily="2" charset="-122"/>
              </a:defRPr>
            </a:lvl9pPr>
          </a:lstStyle>
          <a:p>
            <a:pPr eaLnBrk="1" hangingPunct="1"/>
            <a:fld id="{F9800AE1-BD20-4352-B27B-C1EB61BF86FF}" type="slidenum">
              <a:rPr lang="zh-CN" altLang="en-US" sz="1200"/>
              <a:pPr eaLnBrk="1" hangingPunct="1"/>
              <a:t>17</a:t>
            </a:fld>
            <a:endParaRPr lang="zh-CN"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981200"/>
            <a:ext cx="7772400" cy="1876428"/>
          </a:xfrm>
        </p:spPr>
        <p:txBody>
          <a:bodyPr anchor="b">
            <a:sp3d contourW="8890">
              <a:contourClr>
                <a:schemeClr val="accent3">
                  <a:shade val="55000"/>
                </a:schemeClr>
              </a:contourClr>
            </a:sp3d>
          </a:bodyPr>
          <a:lstStyle>
            <a:lvl1pPr algn="ctr">
              <a:defRPr sz="4400" dirty="0">
                <a:ln w="15875" cmpd="sng">
                  <a:solidFill>
                    <a:srgbClr val="FFFFFF"/>
                  </a:solidFill>
                  <a:prstDash val="solid"/>
                </a:ln>
                <a:solidFill>
                  <a:srgbClr val="FFFFFF"/>
                </a:solidFill>
                <a:effectLst>
                  <a:outerShdw blurRad="31750" dir="3600000" algn="tl" rotWithShape="0">
                    <a:srgbClr val="000000">
                      <a:alpha val="60000"/>
                    </a:srgbClr>
                  </a:outerShdw>
                </a:effectLst>
              </a:defRPr>
            </a:lvl1pPr>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1371600" y="3857628"/>
            <a:ext cx="6400800" cy="1753200"/>
          </a:xfrm>
        </p:spPr>
        <p:txBody>
          <a:bodyPr/>
          <a:lstStyle>
            <a:lvl1pPr marL="0" indent="0" algn="ctr">
              <a:buNone/>
              <a:defRPr sz="2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2015/1/3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2015/1/3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86644" y="274640"/>
            <a:ext cx="1400156" cy="5851525"/>
          </a:xfrm>
        </p:spPr>
        <p:txBody>
          <a:bodyPr vert="eaVert"/>
          <a:lstStyle>
            <a:lvl1pPr>
              <a:defRPr lang="zh-CN" altLang="en-US" dirty="0">
                <a:ln w="15875" cmpd="sng">
                  <a:solidFill>
                    <a:srgbClr val="FFFFFF"/>
                  </a:solidFill>
                  <a:prstDash val="solid"/>
                </a:ln>
                <a:solidFill>
                  <a:srgbClr val="FFFFFF"/>
                </a:solidFill>
                <a:effectLst>
                  <a:outerShdw blurRad="31750" dir="3600000" algn="tl" rotWithShape="0">
                    <a:srgbClr val="000000">
                      <a:alpha val="60000"/>
                    </a:srgbClr>
                  </a:outerShdw>
                </a:effectLst>
              </a:defRPr>
            </a:lvl1p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40"/>
            <a:ext cx="6829444" cy="5851525"/>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2015/1/3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2015/1/3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Ref idx="1003">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685800" y="3854150"/>
            <a:ext cx="7772400" cy="1860850"/>
          </a:xfrm>
        </p:spPr>
        <p:txBody>
          <a:bodyPr anchor="t"/>
          <a:lstStyle>
            <a:lvl1pPr algn="l">
              <a:defRPr sz="4400" b="1" cap="all"/>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685800" y="2356428"/>
            <a:ext cx="7772400" cy="1501200"/>
          </a:xfrm>
        </p:spPr>
        <p:txBody>
          <a:bodyPr anchor="b"/>
          <a:lstStyle>
            <a:lvl1pPr marL="0" indent="0" algn="l">
              <a:buNone/>
              <a:defRPr sz="2000">
                <a:solidFill>
                  <a:schemeClr val="tx2"/>
                </a:solidFill>
              </a:defRPr>
            </a:lvl1pPr>
            <a:lvl2pPr marL="457200" indent="0" algn="l">
              <a:buNone/>
              <a:defRPr sz="1800">
                <a:solidFill>
                  <a:schemeClr val="tx2"/>
                </a:solidFill>
              </a:defRPr>
            </a:lvl2pPr>
            <a:lvl3pPr marL="914400" indent="0" algn="l">
              <a:buNone/>
              <a:defRPr sz="1600">
                <a:solidFill>
                  <a:schemeClr val="tx2"/>
                </a:solidFill>
              </a:defRPr>
            </a:lvl3pPr>
            <a:lvl4pPr marL="1371600" indent="0" algn="l">
              <a:buNone/>
              <a:defRPr sz="1400">
                <a:solidFill>
                  <a:schemeClr val="tx2"/>
                </a:solidFill>
              </a:defRPr>
            </a:lvl4pPr>
            <a:lvl5pPr marL="1828800" indent="0" algn="l">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2015/1/3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2015/1/3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2015/1/3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
        <p:nvSpPr>
          <p:cNvPr id="2" name="标题 1"/>
          <p:cNvSpPr>
            <a:spLocks noGrp="1"/>
          </p:cNvSpPr>
          <p:nvPr>
            <p:ph type="title"/>
          </p:nvPr>
        </p:nvSpPr>
        <p:spPr/>
        <p:txBody>
          <a:bodyPr/>
          <a:lstStyle>
            <a:lvl1pPr>
              <a:defRPr/>
            </a:lvl1pPr>
          </a:lstStyle>
          <a:p>
            <a:r>
              <a:rPr kumimoji="0" lang="zh-CN" altLang="en-US" smtClean="0"/>
              <a:t>单击此处编辑母版标题样式</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2015/1/3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2015/1/3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326258" y="381000"/>
            <a:ext cx="2667000" cy="1833554"/>
          </a:xfrm>
        </p:spPr>
        <p:txBody>
          <a:bodyPr anchor="ctr">
            <a:scene3d>
              <a:camera prst="orthographicFront"/>
              <a:lightRig rig="soft" dir="tl">
                <a:rot lat="0" lon="0" rev="0"/>
              </a:lightRig>
            </a:scene3d>
            <a:sp3d contourW="8890">
              <a:contourClr>
                <a:schemeClr val="accent3">
                  <a:shade val="55000"/>
                </a:schemeClr>
              </a:contourClr>
            </a:sp3d>
          </a:bodyPr>
          <a:lstStyle>
            <a:lvl1pPr algn="l">
              <a:defRPr sz="3200" b="1" kern="1200" cap="all" spc="50">
                <a:ln w="15875">
                  <a:noFill/>
                </a:ln>
                <a:solidFill>
                  <a:schemeClr val="tx2"/>
                </a:solidFill>
                <a:effectLst/>
                <a:latin typeface="+mj-lt"/>
                <a:ea typeface="+mj-ea"/>
                <a:cs typeface="+mj-cs"/>
              </a:defRPr>
            </a:lvl1pPr>
          </a:lstStyle>
          <a:p>
            <a:r>
              <a:rPr kumimoji="0" lang="zh-CN" altLang="en-US" smtClean="0"/>
              <a:t>单击此处编辑母版标题样式</a:t>
            </a:r>
            <a:endParaRPr kumimoji="0" lang="en-US"/>
          </a:p>
        </p:txBody>
      </p:sp>
      <p:sp>
        <p:nvSpPr>
          <p:cNvPr id="3" name="内容占位符 2"/>
          <p:cNvSpPr>
            <a:spLocks noGrp="1"/>
          </p:cNvSpPr>
          <p:nvPr>
            <p:ph idx="1"/>
          </p:nvPr>
        </p:nvSpPr>
        <p:spPr>
          <a:xfrm>
            <a:off x="3352800" y="380999"/>
            <a:ext cx="5410200" cy="574516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326258" y="2214554"/>
            <a:ext cx="2667000" cy="391218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2015/1/3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grpSp>
        <p:nvGrpSpPr>
          <p:cNvPr id="8" name="组合 7"/>
          <p:cNvGrpSpPr/>
          <p:nvPr/>
        </p:nvGrpSpPr>
        <p:grpSpPr>
          <a:xfrm>
            <a:off x="1580474" y="553734"/>
            <a:ext cx="7349244" cy="4741531"/>
            <a:chOff x="428596" y="553734"/>
            <a:chExt cx="7349244" cy="4741531"/>
          </a:xfrm>
        </p:grpSpPr>
        <p:sp>
          <p:nvSpPr>
            <p:cNvPr id="16" name="矩形 15"/>
            <p:cNvSpPr/>
            <p:nvPr/>
          </p:nvSpPr>
          <p:spPr>
            <a:xfrm rot="21480000">
              <a:off x="428596" y="580356"/>
              <a:ext cx="7340359" cy="4714909"/>
            </a:xfrm>
            <a:prstGeom prst="rect">
              <a:avLst/>
            </a:prstGeom>
            <a:ln w="1270" cap="flat" cmpd="sng" algn="ctr">
              <a:noFill/>
              <a:prstDash val="solid"/>
              <a:miter lim="800000"/>
            </a:ln>
            <a:effectLst>
              <a:outerShdw blurRad="54991" dist="17780" dir="5400000" algn="tl" rotWithShape="0">
                <a:srgbClr val="000000">
                  <a:alpha val="66000"/>
                </a:srgb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eaLnBrk="1" latinLnBrk="0" hangingPunct="1"/>
              <a:endParaRPr kumimoji="0" lang="zh-CN" altLang="en-US"/>
            </a:p>
          </p:txBody>
        </p:sp>
        <p:sp>
          <p:nvSpPr>
            <p:cNvPr id="17" name="矩形 16"/>
            <p:cNvSpPr/>
            <p:nvPr/>
          </p:nvSpPr>
          <p:spPr>
            <a:xfrm rot="21540000">
              <a:off x="437473" y="571479"/>
              <a:ext cx="7340359" cy="4714909"/>
            </a:xfrm>
            <a:prstGeom prst="rect">
              <a:avLst/>
            </a:prstGeom>
            <a:ln w="1270" cap="flat" cmpd="sng" algn="ctr">
              <a:noFill/>
              <a:prstDash val="solid"/>
              <a:miter lim="800000"/>
            </a:ln>
            <a:effectLst>
              <a:outerShdw blurRad="54991" dist="17780" dir="5400000" algn="tl" rotWithShape="0">
                <a:srgbClr val="000000">
                  <a:alpha val="66000"/>
                </a:srgb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eaLnBrk="1" latinLnBrk="0" hangingPunct="1"/>
              <a:endParaRPr kumimoji="0" lang="zh-CN" altLang="en-US"/>
            </a:p>
          </p:txBody>
        </p:sp>
        <p:sp>
          <p:nvSpPr>
            <p:cNvPr id="18" name="矩形 17"/>
            <p:cNvSpPr/>
            <p:nvPr/>
          </p:nvSpPr>
          <p:spPr>
            <a:xfrm>
              <a:off x="437481" y="553734"/>
              <a:ext cx="7340359" cy="4714909"/>
            </a:xfrm>
            <a:prstGeom prst="rect">
              <a:avLst/>
            </a:prstGeom>
            <a:ln w="1270" cap="flat" cmpd="sng" algn="ctr">
              <a:noFill/>
              <a:prstDash val="solid"/>
              <a:miter lim="800000"/>
            </a:ln>
            <a:effectLst>
              <a:outerShdw blurRad="54991" dist="17780" dir="5400000" algn="tl" rotWithShape="0">
                <a:srgbClr val="000000">
                  <a:alpha val="66000"/>
                </a:srgb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eaLnBrk="1" latinLnBrk="0" hangingPunct="1"/>
              <a:endParaRPr kumimoji="0" lang="zh-CN" altLang="en-US"/>
            </a:p>
          </p:txBody>
        </p:sp>
      </p:grpSp>
      <p:sp>
        <p:nvSpPr>
          <p:cNvPr id="3" name="图片占位符 2"/>
          <p:cNvSpPr>
            <a:spLocks noGrp="1"/>
          </p:cNvSpPr>
          <p:nvPr>
            <p:ph type="pic" idx="1"/>
          </p:nvPr>
        </p:nvSpPr>
        <p:spPr>
          <a:xfrm>
            <a:off x="1651912" y="612776"/>
            <a:ext cx="7215238" cy="4602175"/>
          </a:xfrm>
          <a:solidFill>
            <a:schemeClr val="bg2">
              <a:tint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smtClean="0"/>
              <a:t>单击图标添加图片</a:t>
            </a:r>
            <a:endParaRPr kumimoji="0" lang="en-US"/>
          </a:p>
        </p:txBody>
      </p:sp>
      <p:sp useBgFill="1">
        <p:nvSpPr>
          <p:cNvPr id="2" name="标题 1"/>
          <p:cNvSpPr>
            <a:spLocks noGrp="1"/>
          </p:cNvSpPr>
          <p:nvPr>
            <p:ph type="title"/>
          </p:nvPr>
        </p:nvSpPr>
        <p:spPr>
          <a:xfrm>
            <a:off x="0" y="595295"/>
            <a:ext cx="1357290" cy="5691227"/>
          </a:xfrm>
          <a:noFill/>
        </p:spPr>
        <p:txBody>
          <a:bodyPr vert="eaVert" anchor="ctr">
            <a:noAutofit/>
          </a:bodyPr>
          <a:lstStyle>
            <a:lvl1pPr algn="l">
              <a:defRPr lang="zh-CN" altLang="en-US" sz="3200" dirty="0">
                <a:ln w="15875" cmpd="sng">
                  <a:solidFill>
                    <a:srgbClr val="FFFFFF"/>
                  </a:solidFill>
                  <a:prstDash val="solid"/>
                </a:ln>
                <a:solidFill>
                  <a:srgbClr val="FFFFFF"/>
                </a:solidFill>
                <a:effectLst>
                  <a:outerShdw blurRad="31750" dir="3600000" algn="tl" rotWithShape="0">
                    <a:srgbClr val="000000">
                      <a:alpha val="60000"/>
                    </a:srgbClr>
                  </a:outerShdw>
                </a:effectLst>
                <a:latin typeface="+mj-lt"/>
              </a:defRPr>
            </a:lvl1pPr>
          </a:lstStyle>
          <a:p>
            <a:r>
              <a:rPr kumimoji="0" lang="zh-CN" altLang="en-US" smtClean="0"/>
              <a:t>单击此处编辑母版标题样式</a:t>
            </a:r>
            <a:endParaRPr kumimoji="0" lang="en-US"/>
          </a:p>
        </p:txBody>
      </p:sp>
      <p:sp>
        <p:nvSpPr>
          <p:cNvPr id="4" name="文本占位符 3"/>
          <p:cNvSpPr>
            <a:spLocks noGrp="1"/>
          </p:cNvSpPr>
          <p:nvPr>
            <p:ph type="body" sz="half" idx="2"/>
          </p:nvPr>
        </p:nvSpPr>
        <p:spPr>
          <a:xfrm>
            <a:off x="1714480" y="5481658"/>
            <a:ext cx="7215238" cy="804862"/>
          </a:xfrm>
        </p:spPr>
        <p:txBody>
          <a:bodyPr anchor="ct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2015/1/3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rtlCol="0" anchor="ctr">
            <a:noAutofit/>
            <a:scene3d>
              <a:camera prst="orthographicFront"/>
              <a:lightRig rig="soft" dir="tl">
                <a:rot lat="0" lon="0" rev="0"/>
              </a:lightRig>
            </a:scene3d>
            <a:sp3d contourW="8890">
              <a:contourClr>
                <a:schemeClr val="accent3">
                  <a:shade val="55000"/>
                </a:schemeClr>
              </a:contourClr>
            </a:sp3d>
          </a:body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600200"/>
            <a:ext cx="8229600" cy="4724400"/>
          </a:xfrm>
          <a:prstGeom prst="rect">
            <a:avLst/>
          </a:prstGeom>
        </p:spPr>
        <p:txBody>
          <a:bodyPr vert="horz" rtlCol="0">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8878" y="6483997"/>
            <a:ext cx="2133600" cy="365125"/>
          </a:xfrm>
          <a:prstGeom prst="rect">
            <a:avLst/>
          </a:prstGeom>
        </p:spPr>
        <p:txBody>
          <a:bodyPr vert="horz" rtlCol="0" anchor="ctr"/>
          <a:lstStyle>
            <a:lvl1pPr algn="l" eaLnBrk="1" latinLnBrk="0" hangingPunct="1">
              <a:defRPr kumimoji="0" sz="1200">
                <a:solidFill>
                  <a:schemeClr val="tx1">
                    <a:tint val="75000"/>
                  </a:schemeClr>
                </a:solidFill>
              </a:defRPr>
            </a:lvl1pPr>
          </a:lstStyle>
          <a:p>
            <a:fld id="{530820CF-B880-4189-942D-D702A7CBA730}" type="datetimeFigureOut">
              <a:rPr lang="zh-CN" altLang="en-US" smtClean="0"/>
              <a:t>2015/1/3</a:t>
            </a:fld>
            <a:endParaRPr lang="zh-CN" altLang="en-US"/>
          </a:p>
        </p:txBody>
      </p:sp>
      <p:sp>
        <p:nvSpPr>
          <p:cNvPr id="5" name="页脚占位符 4"/>
          <p:cNvSpPr>
            <a:spLocks noGrp="1"/>
          </p:cNvSpPr>
          <p:nvPr>
            <p:ph type="ftr" sz="quarter" idx="3"/>
          </p:nvPr>
        </p:nvSpPr>
        <p:spPr>
          <a:xfrm>
            <a:off x="3124200" y="6483997"/>
            <a:ext cx="2895600" cy="365125"/>
          </a:xfrm>
          <a:prstGeom prst="rect">
            <a:avLst/>
          </a:prstGeom>
        </p:spPr>
        <p:txBody>
          <a:bodyPr vert="horz" rtlCol="0" anchor="ctr"/>
          <a:lstStyle>
            <a:lvl1pPr algn="ctr" eaLnBrk="1" latinLnBrk="0" hangingPunct="1">
              <a:defRPr kumimoji="0"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992644" y="6483997"/>
            <a:ext cx="2133600" cy="365125"/>
          </a:xfrm>
          <a:prstGeom prst="rect">
            <a:avLst/>
          </a:prstGeom>
        </p:spPr>
        <p:txBody>
          <a:bodyPr vert="horz" rtlCol="0" anchor="ctr"/>
          <a:lstStyle>
            <a:lvl1pPr algn="r" eaLnBrk="1" latinLnBrk="0" hangingPunct="1">
              <a:defRPr kumimoji="0"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000" b="1" kern="1200" cap="all" spc="50" dirty="0">
          <a:ln w="15875" cmpd="sng">
            <a:solidFill>
              <a:srgbClr val="FFFFFF"/>
            </a:solidFill>
            <a:prstDash val="solid"/>
          </a:ln>
          <a:solidFill>
            <a:srgbClr val="FFFFFF"/>
          </a:solidFill>
          <a:effectLst>
            <a:outerShdw blurRad="31750" dir="3600000" algn="tl" rotWithShape="0">
              <a:srgbClr val="000000">
                <a:alpha val="60000"/>
              </a:srgbClr>
            </a:outerShdw>
          </a:effectLst>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90000"/>
        <a:buFont typeface="Cambria"/>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100000"/>
        <a:buFont typeface="Cambria"/>
        <a:buChar char="–"/>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60000"/>
        <a:buFont typeface="Wingdings 2"/>
        <a:buChar char="Ï"/>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90000"/>
        <a:buFont typeface="Calibri"/>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100000"/>
        <a:buFont typeface="Cambria"/>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file:///C:\Documents%20and%20Settings\Administrator\&#26700;&#38754;\&#20570;&#35838;&#20214;\ks721.tif" TargetMode="External"/><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file:///C:\Documents%20and%20Settings\Administrator\&#26700;&#38754;\&#20570;&#35838;&#20214;\ks720.TIF" TargetMode="External"/><Relationship Id="rId5" Type="http://schemas.openxmlformats.org/officeDocument/2006/relationships/image" Target="../media/image3.png"/><Relationship Id="rId4" Type="http://schemas.openxmlformats.org/officeDocument/2006/relationships/image" Target="file:///C:\Documents%20and%20Settings\Administrator\&#26700;&#38754;\&#20570;&#35838;&#20214;\ks719.tif"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332656"/>
            <a:ext cx="4968552" cy="523220"/>
          </a:xfrm>
          <a:prstGeom prst="rect">
            <a:avLst/>
          </a:prstGeom>
          <a:noFill/>
        </p:spPr>
        <p:txBody>
          <a:bodyPr wrap="square" rtlCol="0">
            <a:spAutoFit/>
          </a:bodyPr>
          <a:lstStyle/>
          <a:p>
            <a:r>
              <a:rPr lang="zh-CN" altLang="en-US" sz="2800" dirty="0" smtClean="0"/>
              <a:t>第</a:t>
            </a:r>
            <a:r>
              <a:rPr lang="en-US" altLang="zh-CN" sz="2800" dirty="0" smtClean="0"/>
              <a:t>5</a:t>
            </a:r>
            <a:r>
              <a:rPr lang="zh-CN" altLang="en-US" sz="2800" dirty="0" smtClean="0"/>
              <a:t>章 基因突变及其他变异</a:t>
            </a:r>
            <a:endParaRPr lang="zh-CN" altLang="en-US" sz="2800" dirty="0"/>
          </a:p>
        </p:txBody>
      </p:sp>
      <p:sp>
        <p:nvSpPr>
          <p:cNvPr id="5" name="TextBox 4"/>
          <p:cNvSpPr txBox="1"/>
          <p:nvPr/>
        </p:nvSpPr>
        <p:spPr>
          <a:xfrm>
            <a:off x="827584" y="1772816"/>
            <a:ext cx="8316416" cy="830997"/>
          </a:xfrm>
          <a:prstGeom prst="rect">
            <a:avLst/>
          </a:prstGeom>
          <a:noFill/>
        </p:spPr>
        <p:txBody>
          <a:bodyPr wrap="square" rtlCol="0">
            <a:spAutoFit/>
          </a:bodyPr>
          <a:lstStyle/>
          <a:p>
            <a:r>
              <a:rPr lang="zh-CN" altLang="en-US" sz="4800" b="1" dirty="0" smtClean="0"/>
              <a:t>第</a:t>
            </a:r>
            <a:r>
              <a:rPr lang="en-US" altLang="zh-CN" sz="4800" b="1" dirty="0" smtClean="0"/>
              <a:t>1</a:t>
            </a:r>
            <a:r>
              <a:rPr lang="zh-CN" altLang="en-US" sz="4800" b="1" dirty="0" smtClean="0"/>
              <a:t>讲  基因突变和基因重组</a:t>
            </a:r>
            <a:endParaRPr lang="zh-CN" altLang="en-US" sz="4800" b="1" dirty="0"/>
          </a:p>
        </p:txBody>
      </p:sp>
      <p:sp>
        <p:nvSpPr>
          <p:cNvPr id="6" name="TextBox 5"/>
          <p:cNvSpPr txBox="1"/>
          <p:nvPr/>
        </p:nvSpPr>
        <p:spPr>
          <a:xfrm>
            <a:off x="1115616" y="3356992"/>
            <a:ext cx="6552728" cy="1384995"/>
          </a:xfrm>
          <a:prstGeom prst="rect">
            <a:avLst/>
          </a:prstGeom>
          <a:noFill/>
        </p:spPr>
        <p:txBody>
          <a:bodyPr wrap="square" rtlCol="0">
            <a:spAutoFit/>
          </a:bodyPr>
          <a:lstStyle/>
          <a:p>
            <a:r>
              <a:rPr lang="zh-CN" altLang="en-US" sz="2800" b="1" dirty="0">
                <a:solidFill>
                  <a:srgbClr val="C00000"/>
                </a:solidFill>
              </a:rPr>
              <a:t>考</a:t>
            </a:r>
            <a:r>
              <a:rPr lang="zh-CN" altLang="en-US" sz="2800" b="1" dirty="0" smtClean="0">
                <a:solidFill>
                  <a:srgbClr val="C00000"/>
                </a:solidFill>
              </a:rPr>
              <a:t>纲说明：</a:t>
            </a:r>
            <a:endParaRPr lang="en-US" altLang="zh-CN" sz="2800" b="1" dirty="0" smtClean="0">
              <a:solidFill>
                <a:srgbClr val="C00000"/>
              </a:solidFill>
            </a:endParaRPr>
          </a:p>
          <a:p>
            <a:r>
              <a:rPr lang="en-US" altLang="zh-CN" sz="2800" dirty="0" smtClean="0"/>
              <a:t>1</a:t>
            </a:r>
            <a:r>
              <a:rPr lang="zh-CN" altLang="en-US" sz="2800" dirty="0" smtClean="0"/>
              <a:t>、基因重组及其意义（</a:t>
            </a:r>
            <a:r>
              <a:rPr lang="en-US" altLang="zh-CN" sz="2800" dirty="0" smtClean="0">
                <a:latin typeface="宋体"/>
                <a:ea typeface="宋体"/>
              </a:rPr>
              <a:t>Ⅱ</a:t>
            </a:r>
            <a:r>
              <a:rPr lang="zh-CN" altLang="en-US" sz="2800" dirty="0" smtClean="0">
                <a:latin typeface="宋体"/>
                <a:ea typeface="宋体"/>
              </a:rPr>
              <a:t>）</a:t>
            </a:r>
            <a:endParaRPr lang="en-US" altLang="zh-CN" sz="2800" dirty="0" smtClean="0">
              <a:latin typeface="宋体"/>
              <a:ea typeface="宋体"/>
            </a:endParaRPr>
          </a:p>
          <a:p>
            <a:r>
              <a:rPr lang="en-US" altLang="zh-CN" sz="2800" dirty="0" smtClean="0">
                <a:latin typeface="宋体"/>
                <a:ea typeface="宋体"/>
              </a:rPr>
              <a:t>2</a:t>
            </a:r>
            <a:r>
              <a:rPr lang="zh-CN" altLang="en-US" sz="2800" dirty="0" smtClean="0">
                <a:latin typeface="宋体"/>
                <a:ea typeface="宋体"/>
              </a:rPr>
              <a:t>、基因突变的特征和原因（</a:t>
            </a:r>
            <a:r>
              <a:rPr lang="en-US" altLang="zh-CN" sz="2800" dirty="0" smtClean="0">
                <a:latin typeface="宋体"/>
                <a:ea typeface="宋体"/>
              </a:rPr>
              <a:t>Ⅱ</a:t>
            </a:r>
            <a:r>
              <a:rPr lang="zh-CN" altLang="en-US" sz="2800" dirty="0" smtClean="0">
                <a:latin typeface="宋体"/>
                <a:ea typeface="宋体"/>
              </a:rPr>
              <a:t>）</a:t>
            </a:r>
            <a:endParaRPr lang="zh-CN" altLang="en-US" sz="2800" dirty="0"/>
          </a:p>
        </p:txBody>
      </p:sp>
    </p:spTree>
    <p:extLst>
      <p:ext uri="{BB962C8B-B14F-4D97-AF65-F5344CB8AC3E}">
        <p14:creationId xmlns:p14="http://schemas.microsoft.com/office/powerpoint/2010/main" val="19885686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descr="中国教育出版网"/>
          <p:cNvSpPr txBox="1">
            <a:spLocks noChangeArrowheads="1"/>
          </p:cNvSpPr>
          <p:nvPr/>
        </p:nvSpPr>
        <p:spPr bwMode="auto">
          <a:xfrm>
            <a:off x="395536" y="620688"/>
            <a:ext cx="7820025" cy="5032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chemeClr val="tx1"/>
                </a:solidFill>
                <a:latin typeface="Arial" pitchFamily="34" charset="0"/>
                <a:ea typeface="宋体" pitchFamily="2" charset="-122"/>
              </a:defRPr>
            </a:lvl1pPr>
            <a:lvl2pPr marL="742950" indent="-285750" eaLnBrk="0" hangingPunct="0">
              <a:defRPr sz="2200" b="1">
                <a:solidFill>
                  <a:schemeClr val="tx1"/>
                </a:solidFill>
                <a:latin typeface="Arial" pitchFamily="34" charset="0"/>
                <a:ea typeface="宋体" pitchFamily="2" charset="-122"/>
              </a:defRPr>
            </a:lvl2pPr>
            <a:lvl3pPr marL="1143000" indent="-228600" eaLnBrk="0" hangingPunct="0">
              <a:defRPr sz="2200" b="1">
                <a:solidFill>
                  <a:schemeClr val="tx1"/>
                </a:solidFill>
                <a:latin typeface="Arial" pitchFamily="34" charset="0"/>
                <a:ea typeface="宋体" pitchFamily="2" charset="-122"/>
              </a:defRPr>
            </a:lvl3pPr>
            <a:lvl4pPr marL="1600200" indent="-228600" eaLnBrk="0" hangingPunct="0">
              <a:defRPr sz="2200" b="1">
                <a:solidFill>
                  <a:schemeClr val="tx1"/>
                </a:solidFill>
                <a:latin typeface="Arial" pitchFamily="34" charset="0"/>
                <a:ea typeface="宋体" pitchFamily="2" charset="-122"/>
              </a:defRPr>
            </a:lvl4pPr>
            <a:lvl5pPr marL="2057400" indent="-228600" eaLnBrk="0" hangingPunct="0">
              <a:defRPr sz="2200"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sz="2200"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sz="2200"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sz="2200"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sz="2200" b="1">
                <a:solidFill>
                  <a:schemeClr val="tx1"/>
                </a:solidFill>
                <a:latin typeface="Arial" pitchFamily="34" charset="0"/>
                <a:ea typeface="宋体" pitchFamily="2" charset="-122"/>
              </a:defRPr>
            </a:lvl9pPr>
          </a:lstStyle>
          <a:p>
            <a:pPr eaLnBrk="1" hangingPunct="1">
              <a:lnSpc>
                <a:spcPct val="150000"/>
              </a:lnSpc>
            </a:pPr>
            <a:r>
              <a:rPr lang="en-US" altLang="zh-CN" sz="2400" dirty="0">
                <a:solidFill>
                  <a:srgbClr val="FF0000"/>
                </a:solidFill>
                <a:latin typeface="楷体_GB2312" pitchFamily="49" charset="-122"/>
                <a:ea typeface="楷体_GB2312" pitchFamily="49" charset="-122"/>
              </a:rPr>
              <a:t>【</a:t>
            </a:r>
            <a:r>
              <a:rPr lang="zh-CN" altLang="en-US" sz="2400" dirty="0">
                <a:solidFill>
                  <a:srgbClr val="FF0000"/>
                </a:solidFill>
                <a:latin typeface="楷体_GB2312" pitchFamily="49" charset="-122"/>
                <a:ea typeface="楷体_GB2312" pitchFamily="49" charset="-122"/>
              </a:rPr>
              <a:t>思维拓展</a:t>
            </a:r>
            <a:r>
              <a:rPr lang="en-US" altLang="zh-CN" sz="2400" dirty="0">
                <a:solidFill>
                  <a:srgbClr val="FF0000"/>
                </a:solidFill>
                <a:latin typeface="楷体_GB2312" pitchFamily="49" charset="-122"/>
                <a:ea typeface="楷体_GB2312" pitchFamily="49" charset="-122"/>
              </a:rPr>
              <a:t>】</a:t>
            </a:r>
            <a:r>
              <a:rPr lang="zh-CN" altLang="en-US" sz="2400" dirty="0">
                <a:solidFill>
                  <a:srgbClr val="000000"/>
                </a:solidFill>
                <a:latin typeface="楷体_GB2312" pitchFamily="49" charset="-122"/>
                <a:ea typeface="楷体_GB2312" pitchFamily="49" charset="-122"/>
                <a:cs typeface="Times New Roman" pitchFamily="18" charset="0"/>
              </a:rPr>
              <a:t>由基因突变可联系的知识</a:t>
            </a:r>
          </a:p>
          <a:p>
            <a:pPr eaLnBrk="1" hangingPunct="1">
              <a:lnSpc>
                <a:spcPct val="150000"/>
              </a:lnSpc>
            </a:pPr>
            <a:r>
              <a:rPr lang="en-US" altLang="zh-CN" sz="2400" dirty="0">
                <a:solidFill>
                  <a:srgbClr val="000000"/>
                </a:solidFill>
                <a:latin typeface="楷体_GB2312" pitchFamily="49" charset="-122"/>
                <a:ea typeface="楷体_GB2312" pitchFamily="49" charset="-122"/>
                <a:cs typeface="Times New Roman" pitchFamily="18" charset="0"/>
              </a:rPr>
              <a:t>(1)</a:t>
            </a:r>
            <a:r>
              <a:rPr lang="zh-CN" altLang="en-US" sz="2400" dirty="0">
                <a:solidFill>
                  <a:srgbClr val="000000"/>
                </a:solidFill>
                <a:latin typeface="楷体_GB2312" pitchFamily="49" charset="-122"/>
                <a:ea typeface="楷体_GB2312" pitchFamily="49" charset="-122"/>
                <a:cs typeface="Times New Roman" pitchFamily="18" charset="0"/>
              </a:rPr>
              <a:t>联系细胞分裂</a:t>
            </a:r>
            <a:r>
              <a:rPr lang="en-US" altLang="zh-CN" sz="2400" dirty="0">
                <a:solidFill>
                  <a:srgbClr val="000000"/>
                </a:solidFill>
                <a:latin typeface="楷体_GB2312" pitchFamily="49" charset="-122"/>
                <a:ea typeface="楷体_GB2312" pitchFamily="49" charset="-122"/>
                <a:cs typeface="Times New Roman" pitchFamily="18" charset="0"/>
              </a:rPr>
              <a:t>:</a:t>
            </a:r>
            <a:r>
              <a:rPr lang="zh-CN" altLang="en-US" sz="2400" dirty="0">
                <a:solidFill>
                  <a:srgbClr val="000000"/>
                </a:solidFill>
                <a:latin typeface="楷体_GB2312" pitchFamily="49" charset="-122"/>
                <a:ea typeface="楷体_GB2312" pitchFamily="49" charset="-122"/>
                <a:cs typeface="Times New Roman" pitchFamily="18" charset="0"/>
              </a:rPr>
              <a:t>在细胞分裂间期</a:t>
            </a:r>
            <a:r>
              <a:rPr lang="en-US" altLang="zh-CN" sz="2400" dirty="0">
                <a:solidFill>
                  <a:srgbClr val="000000"/>
                </a:solidFill>
                <a:latin typeface="楷体_GB2312" pitchFamily="49" charset="-122"/>
                <a:ea typeface="楷体_GB2312" pitchFamily="49" charset="-122"/>
                <a:cs typeface="Times New Roman" pitchFamily="18" charset="0"/>
              </a:rPr>
              <a:t>,DNA</a:t>
            </a:r>
            <a:r>
              <a:rPr lang="zh-CN" altLang="en-US" sz="2400" dirty="0">
                <a:solidFill>
                  <a:srgbClr val="000000"/>
                </a:solidFill>
                <a:latin typeface="楷体_GB2312" pitchFamily="49" charset="-122"/>
                <a:ea typeface="楷体_GB2312" pitchFamily="49" charset="-122"/>
                <a:cs typeface="Times New Roman" pitchFamily="18" charset="0"/>
              </a:rPr>
              <a:t>复制时</a:t>
            </a:r>
            <a:r>
              <a:rPr lang="en-US" altLang="zh-CN" sz="2400" dirty="0">
                <a:solidFill>
                  <a:srgbClr val="000000"/>
                </a:solidFill>
                <a:latin typeface="楷体_GB2312" pitchFamily="49" charset="-122"/>
                <a:ea typeface="楷体_GB2312" pitchFamily="49" charset="-122"/>
                <a:cs typeface="Times New Roman" pitchFamily="18" charset="0"/>
              </a:rPr>
              <a:t>,DNA</a:t>
            </a:r>
            <a:r>
              <a:rPr lang="zh-CN" altLang="en-US" sz="2400" dirty="0">
                <a:solidFill>
                  <a:srgbClr val="000000"/>
                </a:solidFill>
                <a:latin typeface="楷体_GB2312" pitchFamily="49" charset="-122"/>
                <a:ea typeface="楷体_GB2312" pitchFamily="49" charset="-122"/>
                <a:cs typeface="Times New Roman" pitchFamily="18" charset="0"/>
              </a:rPr>
              <a:t>分子双链打开</a:t>
            </a:r>
            <a:r>
              <a:rPr lang="en-US" altLang="zh-CN" sz="2400" dirty="0">
                <a:solidFill>
                  <a:srgbClr val="000000"/>
                </a:solidFill>
                <a:latin typeface="楷体_GB2312" pitchFamily="49" charset="-122"/>
                <a:ea typeface="楷体_GB2312" pitchFamily="49" charset="-122"/>
                <a:cs typeface="Times New Roman" pitchFamily="18" charset="0"/>
              </a:rPr>
              <a:t>,</a:t>
            </a:r>
            <a:r>
              <a:rPr lang="zh-CN" altLang="en-US" sz="2400" dirty="0">
                <a:solidFill>
                  <a:srgbClr val="000000"/>
                </a:solidFill>
                <a:latin typeface="楷体_GB2312" pitchFamily="49" charset="-122"/>
                <a:ea typeface="楷体_GB2312" pitchFamily="49" charset="-122"/>
                <a:cs typeface="Times New Roman" pitchFamily="18" charset="0"/>
              </a:rPr>
              <a:t>脱氧核苷酸链极其不稳定</a:t>
            </a:r>
            <a:r>
              <a:rPr lang="en-US" altLang="zh-CN" sz="2400" dirty="0">
                <a:solidFill>
                  <a:srgbClr val="000000"/>
                </a:solidFill>
                <a:latin typeface="楷体_GB2312" pitchFamily="49" charset="-122"/>
                <a:ea typeface="楷体_GB2312" pitchFamily="49" charset="-122"/>
                <a:cs typeface="Times New Roman" pitchFamily="18" charset="0"/>
              </a:rPr>
              <a:t>,</a:t>
            </a:r>
            <a:r>
              <a:rPr lang="zh-CN" altLang="en-US" sz="2400" dirty="0">
                <a:solidFill>
                  <a:srgbClr val="000000"/>
                </a:solidFill>
                <a:latin typeface="楷体_GB2312" pitchFamily="49" charset="-122"/>
                <a:ea typeface="楷体_GB2312" pitchFamily="49" charset="-122"/>
                <a:cs typeface="Times New Roman" pitchFamily="18" charset="0"/>
              </a:rPr>
              <a:t>容易发生碱基对的变化。</a:t>
            </a:r>
          </a:p>
          <a:p>
            <a:pPr eaLnBrk="1" hangingPunct="1">
              <a:lnSpc>
                <a:spcPct val="150000"/>
              </a:lnSpc>
            </a:pPr>
            <a:r>
              <a:rPr lang="en-US" altLang="zh-CN" sz="2400" dirty="0">
                <a:solidFill>
                  <a:srgbClr val="000000"/>
                </a:solidFill>
                <a:latin typeface="楷体_GB2312" pitchFamily="49" charset="-122"/>
                <a:ea typeface="楷体_GB2312" pitchFamily="49" charset="-122"/>
                <a:cs typeface="Times New Roman" pitchFamily="18" charset="0"/>
              </a:rPr>
              <a:t>(2)</a:t>
            </a:r>
            <a:r>
              <a:rPr lang="zh-CN" altLang="en-US" sz="2400" dirty="0">
                <a:solidFill>
                  <a:srgbClr val="000000"/>
                </a:solidFill>
                <a:latin typeface="楷体_GB2312" pitchFamily="49" charset="-122"/>
                <a:ea typeface="楷体_GB2312" pitchFamily="49" charset="-122"/>
                <a:cs typeface="Times New Roman" pitchFamily="18" charset="0"/>
              </a:rPr>
              <a:t>联系细胞癌变</a:t>
            </a:r>
            <a:r>
              <a:rPr lang="en-US" altLang="zh-CN" sz="2400" dirty="0">
                <a:solidFill>
                  <a:srgbClr val="000000"/>
                </a:solidFill>
                <a:latin typeface="楷体_GB2312" pitchFamily="49" charset="-122"/>
                <a:ea typeface="楷体_GB2312" pitchFamily="49" charset="-122"/>
                <a:cs typeface="Times New Roman" pitchFamily="18" charset="0"/>
              </a:rPr>
              <a:t>:</a:t>
            </a:r>
            <a:r>
              <a:rPr lang="zh-CN" altLang="en-US" sz="2400" dirty="0">
                <a:solidFill>
                  <a:srgbClr val="000000"/>
                </a:solidFill>
                <a:latin typeface="楷体_GB2312" pitchFamily="49" charset="-122"/>
                <a:ea typeface="楷体_GB2312" pitchFamily="49" charset="-122"/>
                <a:cs typeface="Times New Roman" pitchFamily="18" charset="0"/>
              </a:rPr>
              <a:t>癌细胞就是原癌基因和抑癌基因发生基因突变所致。</a:t>
            </a:r>
          </a:p>
          <a:p>
            <a:pPr eaLnBrk="1" hangingPunct="1">
              <a:lnSpc>
                <a:spcPct val="150000"/>
              </a:lnSpc>
            </a:pPr>
            <a:r>
              <a:rPr lang="en-US" altLang="zh-CN" sz="2400" dirty="0">
                <a:solidFill>
                  <a:srgbClr val="000000"/>
                </a:solidFill>
                <a:latin typeface="楷体_GB2312" pitchFamily="49" charset="-122"/>
                <a:ea typeface="楷体_GB2312" pitchFamily="49" charset="-122"/>
                <a:cs typeface="Times New Roman" pitchFamily="18" charset="0"/>
              </a:rPr>
              <a:t>(3)</a:t>
            </a:r>
            <a:r>
              <a:rPr lang="zh-CN" altLang="en-US" sz="2400" dirty="0">
                <a:solidFill>
                  <a:srgbClr val="000000"/>
                </a:solidFill>
                <a:latin typeface="楷体_GB2312" pitchFamily="49" charset="-122"/>
                <a:ea typeface="楷体_GB2312" pitchFamily="49" charset="-122"/>
                <a:cs typeface="Times New Roman" pitchFamily="18" charset="0"/>
              </a:rPr>
              <a:t>联系生物育种</a:t>
            </a:r>
            <a:r>
              <a:rPr lang="en-US" altLang="zh-CN" sz="2400" dirty="0">
                <a:solidFill>
                  <a:srgbClr val="000000"/>
                </a:solidFill>
                <a:latin typeface="楷体_GB2312" pitchFamily="49" charset="-122"/>
                <a:ea typeface="楷体_GB2312" pitchFamily="49" charset="-122"/>
                <a:cs typeface="Times New Roman" pitchFamily="18" charset="0"/>
              </a:rPr>
              <a:t>:</a:t>
            </a:r>
            <a:r>
              <a:rPr lang="zh-CN" altLang="en-US" sz="2400" dirty="0">
                <a:solidFill>
                  <a:srgbClr val="000000"/>
                </a:solidFill>
                <a:latin typeface="楷体_GB2312" pitchFamily="49" charset="-122"/>
                <a:ea typeface="楷体_GB2312" pitchFamily="49" charset="-122"/>
                <a:cs typeface="Times New Roman" pitchFamily="18" charset="0"/>
              </a:rPr>
              <a:t>诱变育种就是利用基因突变的原理进行的。</a:t>
            </a:r>
          </a:p>
          <a:p>
            <a:pPr eaLnBrk="1" hangingPunct="1">
              <a:lnSpc>
                <a:spcPct val="150000"/>
              </a:lnSpc>
            </a:pPr>
            <a:r>
              <a:rPr lang="en-US" altLang="zh-CN" sz="2400" dirty="0">
                <a:solidFill>
                  <a:srgbClr val="000000"/>
                </a:solidFill>
                <a:latin typeface="楷体_GB2312" pitchFamily="49" charset="-122"/>
                <a:ea typeface="楷体_GB2312" pitchFamily="49" charset="-122"/>
                <a:cs typeface="Times New Roman" pitchFamily="18" charset="0"/>
              </a:rPr>
              <a:t>(4)</a:t>
            </a:r>
            <a:r>
              <a:rPr lang="zh-CN" altLang="en-US" sz="2400" dirty="0">
                <a:solidFill>
                  <a:srgbClr val="000000"/>
                </a:solidFill>
                <a:latin typeface="楷体_GB2312" pitchFamily="49" charset="-122"/>
                <a:ea typeface="楷体_GB2312" pitchFamily="49" charset="-122"/>
                <a:cs typeface="Times New Roman" pitchFamily="18" charset="0"/>
              </a:rPr>
              <a:t>联系生物进化</a:t>
            </a:r>
            <a:r>
              <a:rPr lang="en-US" altLang="zh-CN" sz="2400" dirty="0">
                <a:solidFill>
                  <a:srgbClr val="000000"/>
                </a:solidFill>
                <a:latin typeface="楷体_GB2312" pitchFamily="49" charset="-122"/>
                <a:ea typeface="楷体_GB2312" pitchFamily="49" charset="-122"/>
                <a:cs typeface="Times New Roman" pitchFamily="18" charset="0"/>
              </a:rPr>
              <a:t>:</a:t>
            </a:r>
            <a:r>
              <a:rPr lang="zh-CN" altLang="en-US" sz="2400" dirty="0">
                <a:solidFill>
                  <a:srgbClr val="000000"/>
                </a:solidFill>
                <a:latin typeface="楷体_GB2312" pitchFamily="49" charset="-122"/>
                <a:ea typeface="楷体_GB2312" pitchFamily="49" charset="-122"/>
                <a:cs typeface="Times New Roman" pitchFamily="18" charset="0"/>
              </a:rPr>
              <a:t>基因突变为生物进化提供原始材料。</a:t>
            </a:r>
            <a:r>
              <a:rPr lang="zh-CN" altLang="en-US" dirty="0">
                <a:latin typeface="楷体_GB2312" pitchFamily="49" charset="-122"/>
                <a:ea typeface="楷体_GB2312" pitchFamily="49" charset="-122"/>
              </a:rPr>
              <a:t> </a:t>
            </a:r>
          </a:p>
        </p:txBody>
      </p:sp>
    </p:spTree>
    <p:extLst>
      <p:ext uri="{BB962C8B-B14F-4D97-AF65-F5344CB8AC3E}">
        <p14:creationId xmlns:p14="http://schemas.microsoft.com/office/powerpoint/2010/main" val="6154473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0"/>
            <a:ext cx="9144000" cy="1268760"/>
          </a:xfrm>
          <a:prstGeom prst="rect">
            <a:avLst/>
          </a:prstGeom>
          <a:gradFill>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path path="rect">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4800" b="1" dirty="0" smtClean="0"/>
              <a:t>三、基因重组</a:t>
            </a:r>
            <a:endParaRPr lang="zh-CN" altLang="en-US" sz="4800" b="1" dirty="0"/>
          </a:p>
        </p:txBody>
      </p:sp>
      <p:sp>
        <p:nvSpPr>
          <p:cNvPr id="6" name="TextBox 5"/>
          <p:cNvSpPr txBox="1"/>
          <p:nvPr/>
        </p:nvSpPr>
        <p:spPr>
          <a:xfrm>
            <a:off x="323528" y="1509623"/>
            <a:ext cx="2304256" cy="461665"/>
          </a:xfrm>
          <a:prstGeom prst="rect">
            <a:avLst/>
          </a:prstGeom>
          <a:noFill/>
        </p:spPr>
        <p:txBody>
          <a:bodyPr wrap="square" rtlCol="0">
            <a:spAutoFit/>
          </a:bodyPr>
          <a:lstStyle/>
          <a:p>
            <a:r>
              <a:rPr lang="en-US" altLang="zh-CN" sz="2400" b="1" dirty="0" smtClean="0"/>
              <a:t>1</a:t>
            </a:r>
            <a:r>
              <a:rPr lang="zh-CN" altLang="en-US" sz="2400" b="1" dirty="0" smtClean="0"/>
              <a:t>、概念：</a:t>
            </a:r>
            <a:endParaRPr lang="zh-CN" altLang="en-US" sz="2400" b="1" dirty="0"/>
          </a:p>
        </p:txBody>
      </p:sp>
      <p:sp>
        <p:nvSpPr>
          <p:cNvPr id="7" name="TextBox 6"/>
          <p:cNvSpPr txBox="1"/>
          <p:nvPr/>
        </p:nvSpPr>
        <p:spPr>
          <a:xfrm>
            <a:off x="352912" y="2224225"/>
            <a:ext cx="2520280" cy="461665"/>
          </a:xfrm>
          <a:prstGeom prst="rect">
            <a:avLst/>
          </a:prstGeom>
          <a:noFill/>
        </p:spPr>
        <p:txBody>
          <a:bodyPr wrap="square" rtlCol="0">
            <a:spAutoFit/>
          </a:bodyPr>
          <a:lstStyle/>
          <a:p>
            <a:r>
              <a:rPr lang="en-US" altLang="zh-CN" sz="2400" b="1" dirty="0" smtClean="0"/>
              <a:t>2</a:t>
            </a:r>
            <a:r>
              <a:rPr lang="zh-CN" altLang="en-US" sz="2400" b="1" dirty="0" smtClean="0"/>
              <a:t>、结果：</a:t>
            </a:r>
            <a:endParaRPr lang="zh-CN" altLang="en-US" sz="2400" b="1" dirty="0"/>
          </a:p>
        </p:txBody>
      </p:sp>
      <p:sp>
        <p:nvSpPr>
          <p:cNvPr id="8" name="TextBox 7"/>
          <p:cNvSpPr txBox="1"/>
          <p:nvPr/>
        </p:nvSpPr>
        <p:spPr>
          <a:xfrm>
            <a:off x="2009820" y="2201628"/>
            <a:ext cx="6954668" cy="830997"/>
          </a:xfrm>
          <a:prstGeom prst="rect">
            <a:avLst/>
          </a:prstGeom>
          <a:noFill/>
        </p:spPr>
        <p:txBody>
          <a:bodyPr wrap="square" rtlCol="0">
            <a:spAutoFit/>
          </a:bodyPr>
          <a:lstStyle/>
          <a:p>
            <a:r>
              <a:rPr lang="zh-CN" altLang="en-US" sz="2400" b="1" dirty="0" smtClean="0"/>
              <a:t>不产生新的基因，只产生新的基因型；</a:t>
            </a:r>
            <a:endParaRPr lang="en-US" altLang="zh-CN" sz="2400" b="1" dirty="0" smtClean="0"/>
          </a:p>
          <a:p>
            <a:r>
              <a:rPr lang="zh-CN" altLang="en-US" sz="2400" b="1" dirty="0" smtClean="0"/>
              <a:t>不产生新的性状，只是原有性状的重新组合</a:t>
            </a:r>
            <a:endParaRPr lang="zh-CN" altLang="en-US" sz="2400" b="1" dirty="0"/>
          </a:p>
        </p:txBody>
      </p:sp>
      <p:sp>
        <p:nvSpPr>
          <p:cNvPr id="9" name="TextBox 8"/>
          <p:cNvSpPr txBox="1"/>
          <p:nvPr/>
        </p:nvSpPr>
        <p:spPr>
          <a:xfrm>
            <a:off x="352912" y="3050391"/>
            <a:ext cx="1482784" cy="461665"/>
          </a:xfrm>
          <a:prstGeom prst="rect">
            <a:avLst/>
          </a:prstGeom>
          <a:noFill/>
        </p:spPr>
        <p:txBody>
          <a:bodyPr wrap="square" rtlCol="0">
            <a:spAutoFit/>
          </a:bodyPr>
          <a:lstStyle/>
          <a:p>
            <a:r>
              <a:rPr lang="en-US" altLang="zh-CN" sz="2400" b="1" dirty="0" smtClean="0"/>
              <a:t>3</a:t>
            </a:r>
            <a:r>
              <a:rPr lang="zh-CN" altLang="en-US" sz="2400" b="1" dirty="0" smtClean="0"/>
              <a:t>、来源：</a:t>
            </a:r>
            <a:endParaRPr lang="zh-CN" altLang="en-US" sz="2400" b="1" dirty="0"/>
          </a:p>
        </p:txBody>
      </p:sp>
      <p:sp>
        <p:nvSpPr>
          <p:cNvPr id="10" name="TextBox 9"/>
          <p:cNvSpPr txBox="1"/>
          <p:nvPr/>
        </p:nvSpPr>
        <p:spPr>
          <a:xfrm>
            <a:off x="1705864" y="3035016"/>
            <a:ext cx="7438136" cy="830997"/>
          </a:xfrm>
          <a:prstGeom prst="rect">
            <a:avLst/>
          </a:prstGeom>
          <a:noFill/>
        </p:spPr>
        <p:txBody>
          <a:bodyPr wrap="square" rtlCol="0">
            <a:spAutoFit/>
          </a:bodyPr>
          <a:lstStyle/>
          <a:p>
            <a:r>
              <a:rPr lang="zh-CN" altLang="en-US" sz="2400" b="1" dirty="0" smtClean="0">
                <a:latin typeface="宋体"/>
                <a:ea typeface="宋体"/>
              </a:rPr>
              <a:t>①自由组合型：减数第一次分裂后期，非同源染色体上非等位基因自由组合</a:t>
            </a:r>
            <a:endParaRPr lang="zh-CN" altLang="en-US" sz="2400" b="1" dirty="0"/>
          </a:p>
        </p:txBody>
      </p:sp>
      <p:sp>
        <p:nvSpPr>
          <p:cNvPr id="11" name="TextBox 10"/>
          <p:cNvSpPr txBox="1"/>
          <p:nvPr/>
        </p:nvSpPr>
        <p:spPr>
          <a:xfrm>
            <a:off x="1756088" y="3866013"/>
            <a:ext cx="7222112" cy="830997"/>
          </a:xfrm>
          <a:prstGeom prst="rect">
            <a:avLst/>
          </a:prstGeom>
          <a:noFill/>
        </p:spPr>
        <p:txBody>
          <a:bodyPr wrap="square" rtlCol="0">
            <a:spAutoFit/>
          </a:bodyPr>
          <a:lstStyle/>
          <a:p>
            <a:r>
              <a:rPr lang="zh-CN" altLang="en-US" sz="2400" b="1" dirty="0" smtClean="0">
                <a:latin typeface="宋体"/>
                <a:ea typeface="宋体"/>
              </a:rPr>
              <a:t>②交叉互换型：减数第一次分裂前期（四分体时期），同源染色体非姐妹染色单体之间交叉互换</a:t>
            </a:r>
            <a:endParaRPr lang="zh-CN" altLang="en-US" sz="2400" b="1" dirty="0"/>
          </a:p>
        </p:txBody>
      </p:sp>
      <p:sp>
        <p:nvSpPr>
          <p:cNvPr id="12" name="TextBox 11"/>
          <p:cNvSpPr txBox="1"/>
          <p:nvPr/>
        </p:nvSpPr>
        <p:spPr>
          <a:xfrm>
            <a:off x="1756088" y="4735089"/>
            <a:ext cx="6502032" cy="461665"/>
          </a:xfrm>
          <a:prstGeom prst="rect">
            <a:avLst/>
          </a:prstGeom>
          <a:noFill/>
        </p:spPr>
        <p:txBody>
          <a:bodyPr wrap="square" rtlCol="0">
            <a:spAutoFit/>
          </a:bodyPr>
          <a:lstStyle/>
          <a:p>
            <a:r>
              <a:rPr lang="zh-CN" altLang="en-US" sz="2400" b="1" dirty="0" smtClean="0">
                <a:latin typeface="宋体"/>
                <a:ea typeface="宋体"/>
              </a:rPr>
              <a:t>③基因工程：人工条件下的</a:t>
            </a:r>
            <a:r>
              <a:rPr lang="en-US" altLang="zh-CN" sz="2400" b="1" dirty="0" smtClean="0">
                <a:latin typeface="宋体"/>
                <a:ea typeface="宋体"/>
              </a:rPr>
              <a:t>DNA</a:t>
            </a:r>
            <a:r>
              <a:rPr lang="zh-CN" altLang="en-US" sz="2400" b="1" dirty="0" smtClean="0">
                <a:latin typeface="宋体"/>
                <a:ea typeface="宋体"/>
              </a:rPr>
              <a:t>重组</a:t>
            </a:r>
            <a:endParaRPr lang="zh-CN" altLang="en-US" sz="2400" b="1" dirty="0"/>
          </a:p>
        </p:txBody>
      </p:sp>
    </p:spTree>
    <p:extLst>
      <p:ext uri="{BB962C8B-B14F-4D97-AF65-F5344CB8AC3E}">
        <p14:creationId xmlns:p14="http://schemas.microsoft.com/office/powerpoint/2010/main" val="1238137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randombar(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randombar(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randombar(horizont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randombar(horizont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randombar(horizontal)">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内容占位符 2" descr="中国教育出版网"/>
          <p:cNvSpPr>
            <a:spLocks noGrp="1"/>
          </p:cNvSpPr>
          <p:nvPr>
            <p:ph idx="4294967295"/>
          </p:nvPr>
        </p:nvSpPr>
        <p:spPr>
          <a:xfrm>
            <a:off x="467544" y="260648"/>
            <a:ext cx="7920037" cy="5399088"/>
          </a:xfrm>
        </p:spPr>
        <p:txBody>
          <a:bodyPr/>
          <a:lstStyle/>
          <a:p>
            <a:pPr marL="0" indent="0">
              <a:lnSpc>
                <a:spcPct val="122000"/>
              </a:lnSpc>
              <a:spcBef>
                <a:spcPct val="0"/>
              </a:spcBef>
              <a:buFont typeface="Arial" pitchFamily="34" charset="0"/>
              <a:buNone/>
            </a:pPr>
            <a:r>
              <a:rPr lang="zh-CN" altLang="en-US" sz="2400" b="1" dirty="0" smtClean="0">
                <a:latin typeface="宋体" pitchFamily="2" charset="-122"/>
              </a:rPr>
              <a:t>．</a:t>
            </a:r>
            <a:r>
              <a:rPr lang="zh-CN" altLang="en-US" sz="2400" b="1" dirty="0" smtClean="0">
                <a:latin typeface="宋体" pitchFamily="2" charset="-122"/>
              </a:rPr>
              <a:t>基因重组类型的比较</a:t>
            </a:r>
            <a:endParaRPr lang="zh-CN" altLang="zh-CN" sz="2400" b="1" dirty="0" smtClean="0">
              <a:latin typeface="宋体" pitchFamily="2" charset="-122"/>
            </a:endParaRPr>
          </a:p>
        </p:txBody>
      </p:sp>
      <p:graphicFrame>
        <p:nvGraphicFramePr>
          <p:cNvPr id="233634" name="Group 162" descr="中国教育出版网"/>
          <p:cNvGraphicFramePr>
            <a:graphicFrameLocks noGrp="1"/>
          </p:cNvGraphicFramePr>
          <p:nvPr/>
        </p:nvGraphicFramePr>
        <p:xfrm>
          <a:off x="900113" y="1989138"/>
          <a:ext cx="7416800" cy="3224579"/>
        </p:xfrm>
        <a:graphic>
          <a:graphicData uri="http://schemas.openxmlformats.org/drawingml/2006/table">
            <a:tbl>
              <a:tblPr/>
              <a:tblGrid>
                <a:gridCol w="863600"/>
                <a:gridCol w="2016125"/>
                <a:gridCol w="2592387"/>
                <a:gridCol w="1944688"/>
              </a:tblGrid>
              <a:tr h="834987">
                <a:tc rowSpan="2">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rPr>
                        <a:t>重组</a:t>
                      </a:r>
                      <a:endParaRPr kumimoji="0" lang="zh-CN" altLang="en-US" sz="2000" b="1" i="0" u="none" strike="noStrike" cap="none" normalizeH="0" baseline="0" dirty="0" smtClean="0">
                        <a:ln>
                          <a:noFill/>
                        </a:ln>
                        <a:solidFill>
                          <a:schemeClr val="tx1"/>
                        </a:solidFill>
                        <a:effectLst/>
                        <a:latin typeface="宋体" pitchFamily="2" charset="-122"/>
                        <a:ea typeface="宋体" pitchFamily="2" charset="-122"/>
                      </a:endParaRPr>
                    </a:p>
                    <a:p>
                      <a:pPr marL="0" marR="0" lvl="0" indent="0" algn="ctr" defTabSz="914400" rtl="0" eaLnBrk="0" fontAlgn="base" latinLnBrk="0" hangingPunct="0">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rPr>
                        <a:t>类型</a:t>
                      </a:r>
                      <a:endParaRPr kumimoji="0" lang="zh-CN" altLang="en-US" sz="2000" b="1" i="0" u="none" strike="noStrike" cap="none" normalizeH="0" baseline="0" dirty="0" smtClean="0">
                        <a:ln>
                          <a:noFill/>
                        </a:ln>
                        <a:solidFill>
                          <a:schemeClr val="tx1"/>
                        </a:solidFill>
                        <a:effectLst/>
                        <a:latin typeface="宋体" pitchFamily="2" charset="-122"/>
                        <a:ea typeface="宋体" pitchFamily="2" charset="-122"/>
                      </a:endParaRPr>
                    </a:p>
                  </a:txBody>
                  <a:tcPr marT="45711" marB="4571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Calibri" pitchFamily="34" charset="0"/>
                          <a:ea typeface="宋体" pitchFamily="2" charset="-122"/>
                        </a:rPr>
                        <a:t>染色体水平的基因重组</a:t>
                      </a:r>
                      <a:endParaRPr kumimoji="0" lang="zh-CN" altLang="en-US" sz="2000" b="1" i="0" u="none" strike="noStrike" cap="none" normalizeH="0" baseline="0" dirty="0" smtClean="0">
                        <a:ln>
                          <a:noFill/>
                        </a:ln>
                        <a:solidFill>
                          <a:schemeClr val="tx1"/>
                        </a:solidFill>
                        <a:effectLst/>
                        <a:latin typeface="宋体" pitchFamily="2" charset="-122"/>
                        <a:ea typeface="宋体" pitchFamily="2" charset="-122"/>
                      </a:endParaRPr>
                    </a:p>
                  </a:txBody>
                  <a:tcPr marT="45711" marB="4571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CN" altLang="en-US"/>
                    </a:p>
                  </a:txBody>
                  <a:tcPr/>
                </a:tc>
                <a:tc>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Calibri" pitchFamily="34" charset="0"/>
                          <a:ea typeface="宋体" pitchFamily="2" charset="-122"/>
                        </a:rPr>
                        <a:t>分子水平的</a:t>
                      </a:r>
                    </a:p>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Calibri" pitchFamily="34" charset="0"/>
                          <a:ea typeface="宋体" pitchFamily="2" charset="-122"/>
                        </a:rPr>
                        <a:t>基因重组</a:t>
                      </a:r>
                      <a:endParaRPr kumimoji="0" lang="zh-CN" altLang="en-US" sz="2000" b="1" i="0" u="none" strike="noStrike" cap="none" normalizeH="0" baseline="0" smtClean="0">
                        <a:ln>
                          <a:noFill/>
                        </a:ln>
                        <a:solidFill>
                          <a:schemeClr val="tx1"/>
                        </a:solidFill>
                        <a:effectLst/>
                        <a:latin typeface="宋体" pitchFamily="2" charset="-122"/>
                        <a:ea typeface="宋体" pitchFamily="2" charset="-122"/>
                      </a:endParaRPr>
                    </a:p>
                  </a:txBody>
                  <a:tcPr marT="45711" marB="4571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82455">
                <a:tc vMerge="1">
                  <a:txBody>
                    <a:bodyPr/>
                    <a:lstStyle/>
                    <a:p>
                      <a:endParaRPr lang="zh-CN" altLang="en-US"/>
                    </a:p>
                  </a:txBody>
                  <a:tcPr/>
                </a:tc>
                <a:tc>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1800" b="1" i="0" u="none" strike="noStrike" cap="none" normalizeH="0" baseline="0" dirty="0" smtClean="0">
                          <a:ln>
                            <a:noFill/>
                          </a:ln>
                          <a:solidFill>
                            <a:schemeClr val="tx1"/>
                          </a:solidFill>
                          <a:effectLst/>
                          <a:latin typeface="Calibri" pitchFamily="34" charset="0"/>
                          <a:ea typeface="宋体" pitchFamily="2" charset="-122"/>
                        </a:rPr>
                        <a:t>同源染色体上非姐妹染色单体交叉互换</a:t>
                      </a:r>
                    </a:p>
                  </a:txBody>
                  <a:tcPr marT="45711" marB="4571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Calibri" pitchFamily="34" charset="0"/>
                          <a:ea typeface="宋体" pitchFamily="2" charset="-122"/>
                        </a:rPr>
                        <a:t>非同源染色体上非等位基因间的自由组合</a:t>
                      </a:r>
                      <a:endParaRPr kumimoji="0" lang="zh-CN" altLang="en-US" sz="2000" b="1" i="0" u="none" strike="noStrike" cap="none" normalizeH="0" baseline="0" smtClean="0">
                        <a:ln>
                          <a:noFill/>
                        </a:ln>
                        <a:solidFill>
                          <a:schemeClr val="tx1"/>
                        </a:solidFill>
                        <a:effectLst/>
                        <a:latin typeface="宋体" pitchFamily="2" charset="-122"/>
                        <a:ea typeface="宋体" pitchFamily="2" charset="-122"/>
                      </a:endParaRPr>
                    </a:p>
                  </a:txBody>
                  <a:tcPr marT="45711" marB="4571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en-US" altLang="zh-CN" sz="2000" b="1" i="0" u="none" strike="noStrike" cap="none" normalizeH="0" baseline="0" smtClean="0">
                          <a:ln>
                            <a:noFill/>
                          </a:ln>
                          <a:solidFill>
                            <a:schemeClr val="tx1"/>
                          </a:solidFill>
                          <a:effectLst/>
                          <a:latin typeface="Calibri" pitchFamily="34" charset="0"/>
                          <a:ea typeface="宋体" pitchFamily="2" charset="-122"/>
                        </a:rPr>
                        <a:t>DNA</a:t>
                      </a:r>
                      <a:r>
                        <a:rPr kumimoji="0" lang="zh-CN" altLang="en-US" sz="2000" b="1" i="0" u="none" strike="noStrike" cap="none" normalizeH="0" baseline="0" smtClean="0">
                          <a:ln>
                            <a:noFill/>
                          </a:ln>
                          <a:solidFill>
                            <a:schemeClr val="tx1"/>
                          </a:solidFill>
                          <a:effectLst/>
                          <a:latin typeface="Calibri" pitchFamily="34" charset="0"/>
                          <a:ea typeface="宋体" pitchFamily="2" charset="-122"/>
                        </a:rPr>
                        <a:t>分子</a:t>
                      </a:r>
                    </a:p>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Calibri" pitchFamily="34" charset="0"/>
                          <a:ea typeface="宋体" pitchFamily="2" charset="-122"/>
                        </a:rPr>
                        <a:t>重组技术</a:t>
                      </a:r>
                      <a:endParaRPr kumimoji="0" lang="zh-CN" altLang="en-US" sz="2000" b="1" i="0" u="none" strike="noStrike" cap="none" normalizeH="0" baseline="0" smtClean="0">
                        <a:ln>
                          <a:noFill/>
                        </a:ln>
                        <a:solidFill>
                          <a:schemeClr val="tx1"/>
                        </a:solidFill>
                        <a:effectLst/>
                        <a:latin typeface="宋体" pitchFamily="2" charset="-122"/>
                        <a:ea typeface="宋体" pitchFamily="2" charset="-122"/>
                      </a:endParaRPr>
                    </a:p>
                  </a:txBody>
                  <a:tcPr marT="45711" marB="4571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06770">
                <a:tc>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宋体" pitchFamily="2" charset="-122"/>
                          <a:ea typeface="宋体" pitchFamily="2" charset="-122"/>
                          <a:cs typeface="Times New Roman" pitchFamily="18" charset="0"/>
                        </a:rPr>
                        <a:t>发生</a:t>
                      </a:r>
                      <a:endParaRPr kumimoji="0" lang="zh-CN" altLang="en-US" sz="2000" b="1" i="0" u="none" strike="noStrike" cap="none" normalizeH="0" baseline="0" smtClean="0">
                        <a:ln>
                          <a:noFill/>
                        </a:ln>
                        <a:solidFill>
                          <a:schemeClr val="tx1"/>
                        </a:solidFill>
                        <a:effectLst/>
                        <a:latin typeface="宋体" pitchFamily="2" charset="-122"/>
                        <a:ea typeface="宋体" pitchFamily="2" charset="-122"/>
                      </a:endParaRPr>
                    </a:p>
                    <a:p>
                      <a:pPr marL="0" marR="0" lvl="0" indent="0" algn="ctr" defTabSz="914400" rtl="0" eaLnBrk="0" fontAlgn="base" latinLnBrk="0" hangingPunct="0">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宋体" pitchFamily="2" charset="-122"/>
                          <a:ea typeface="宋体" pitchFamily="2" charset="-122"/>
                          <a:cs typeface="Times New Roman" pitchFamily="18" charset="0"/>
                        </a:rPr>
                        <a:t>时间</a:t>
                      </a:r>
                      <a:endParaRPr kumimoji="0" lang="zh-CN" altLang="en-US" sz="2000" b="1" i="0" u="none" strike="noStrike" cap="none" normalizeH="0" baseline="0" smtClean="0">
                        <a:ln>
                          <a:noFill/>
                        </a:ln>
                        <a:solidFill>
                          <a:schemeClr val="tx1"/>
                        </a:solidFill>
                        <a:effectLst/>
                        <a:latin typeface="宋体" pitchFamily="2" charset="-122"/>
                        <a:ea typeface="宋体" pitchFamily="2" charset="-122"/>
                      </a:endParaRPr>
                    </a:p>
                  </a:txBody>
                  <a:tcPr marT="45711" marB="4571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宋体" pitchFamily="2" charset="-122"/>
                          <a:ea typeface="宋体" pitchFamily="2" charset="-122"/>
                          <a:cs typeface="Times New Roman" pitchFamily="18" charset="0"/>
                        </a:rPr>
                        <a:t>　减数第一次分裂四分体时期</a:t>
                      </a:r>
                      <a:endParaRPr kumimoji="0" lang="zh-CN" altLang="en-US" sz="2000" b="1" i="0" u="none" strike="noStrike" cap="none" normalizeH="0" baseline="0" smtClean="0">
                        <a:ln>
                          <a:noFill/>
                        </a:ln>
                        <a:solidFill>
                          <a:schemeClr val="tx1"/>
                        </a:solidFill>
                        <a:effectLst/>
                        <a:latin typeface="宋体" pitchFamily="2" charset="-122"/>
                        <a:ea typeface="宋体" pitchFamily="2" charset="-122"/>
                      </a:endParaRPr>
                    </a:p>
                  </a:txBody>
                  <a:tcPr marT="45711" marB="4571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宋体" pitchFamily="2" charset="-122"/>
                          <a:ea typeface="宋体" pitchFamily="2" charset="-122"/>
                          <a:cs typeface="Times New Roman" pitchFamily="18" charset="0"/>
                        </a:rPr>
                        <a:t>　减数第一次分裂后期</a:t>
                      </a:r>
                      <a:endParaRPr kumimoji="0" lang="zh-CN" altLang="en-US" sz="2000" b="1" i="0" u="none" strike="noStrike" cap="none" normalizeH="0" baseline="0" smtClean="0">
                        <a:ln>
                          <a:noFill/>
                        </a:ln>
                        <a:solidFill>
                          <a:schemeClr val="tx1"/>
                        </a:solidFill>
                        <a:effectLst/>
                        <a:latin typeface="宋体" pitchFamily="2" charset="-122"/>
                        <a:ea typeface="宋体" pitchFamily="2" charset="-122"/>
                      </a:endParaRPr>
                    </a:p>
                  </a:txBody>
                  <a:tcPr marT="45711" marB="4571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宋体" pitchFamily="2" charset="-122"/>
                          <a:ea typeface="宋体" pitchFamily="2" charset="-122"/>
                          <a:cs typeface="Times New Roman" pitchFamily="18" charset="0"/>
                        </a:rPr>
                        <a:t>　在生物体外对 </a:t>
                      </a:r>
                      <a:r>
                        <a:rPr kumimoji="0" lang="en-US" altLang="zh-CN" sz="2000" b="1" i="0" u="none" strike="noStrike" cap="none" normalizeH="0" baseline="0" smtClean="0">
                          <a:ln>
                            <a:noFill/>
                          </a:ln>
                          <a:solidFill>
                            <a:schemeClr val="tx1"/>
                          </a:solidFill>
                          <a:effectLst/>
                          <a:latin typeface="宋体" pitchFamily="2" charset="-122"/>
                          <a:ea typeface="宋体" pitchFamily="2" charset="-122"/>
                          <a:cs typeface="Times New Roman" pitchFamily="18" charset="0"/>
                        </a:rPr>
                        <a:t>DNA </a:t>
                      </a:r>
                      <a:r>
                        <a:rPr kumimoji="0" lang="zh-CN" altLang="en-US" sz="2000" b="1" i="0" u="none" strike="noStrike" cap="none" normalizeH="0" baseline="0" smtClean="0">
                          <a:ln>
                            <a:noFill/>
                          </a:ln>
                          <a:solidFill>
                            <a:schemeClr val="tx1"/>
                          </a:solidFill>
                          <a:effectLst/>
                          <a:latin typeface="宋体" pitchFamily="2" charset="-122"/>
                          <a:ea typeface="宋体" pitchFamily="2" charset="-122"/>
                          <a:cs typeface="Times New Roman" pitchFamily="18" charset="0"/>
                        </a:rPr>
                        <a:t>的剪切、拼接</a:t>
                      </a:r>
                      <a:endParaRPr kumimoji="0" lang="zh-CN" altLang="en-US" sz="2000" b="1" i="0" u="none" strike="noStrike" cap="none" normalizeH="0" baseline="0" smtClean="0">
                        <a:ln>
                          <a:noFill/>
                        </a:ln>
                        <a:solidFill>
                          <a:schemeClr val="tx1"/>
                        </a:solidFill>
                        <a:effectLst/>
                        <a:latin typeface="宋体" pitchFamily="2" charset="-122"/>
                        <a:ea typeface="宋体" pitchFamily="2" charset="-122"/>
                      </a:endParaRPr>
                    </a:p>
                  </a:txBody>
                  <a:tcPr marT="45711" marB="4571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38308762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9" name="Picture 10" descr="中国教育出版网"/>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2051050" y="4076700"/>
            <a:ext cx="1800225"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30" name="Picture 9" descr="中国教育出版网"/>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4427538" y="3789363"/>
            <a:ext cx="1635125" cy="198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31" name="Picture 8" descr="中国教育出版网"/>
          <p:cNvPicPr>
            <a:picLocks noChangeAspect="1" noChangeArrowheads="1"/>
          </p:cNvPicPr>
          <p:nvPr/>
        </p:nvPicPr>
        <p:blipFill>
          <a:blip r:embed="rId7" r:link="rId8" cstate="print">
            <a:extLst>
              <a:ext uri="{28A0092B-C50C-407E-A947-70E740481C1C}">
                <a14:useLocalDpi xmlns:a14="http://schemas.microsoft.com/office/drawing/2010/main" val="0"/>
              </a:ext>
            </a:extLst>
          </a:blip>
          <a:srcRect/>
          <a:stretch>
            <a:fillRect/>
          </a:stretch>
        </p:blipFill>
        <p:spPr bwMode="auto">
          <a:xfrm>
            <a:off x="6659563" y="4292600"/>
            <a:ext cx="1727200" cy="947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32" name="Rectangle 16" descr="中国教育出版网"/>
          <p:cNvSpPr>
            <a:spLocks noChangeArrowheads="1"/>
          </p:cNvSpPr>
          <p:nvPr/>
        </p:nvSpPr>
        <p:spPr bwMode="auto">
          <a:xfrm>
            <a:off x="917575" y="208756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zh-CN" altLang="en-US"/>
          </a:p>
        </p:txBody>
      </p:sp>
      <p:sp>
        <p:nvSpPr>
          <p:cNvPr id="52233" name="Rectangle 18" descr="中国教育出版网"/>
          <p:cNvSpPr>
            <a:spLocks noChangeArrowheads="1"/>
          </p:cNvSpPr>
          <p:nvPr/>
        </p:nvSpPr>
        <p:spPr bwMode="auto">
          <a:xfrm>
            <a:off x="1493838" y="2147888"/>
            <a:ext cx="2159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ctr"/>
            <a:r>
              <a:rPr lang="zh-CN" altLang="en-US" sz="1000">
                <a:latin typeface="Times New Roman" pitchFamily="18" charset="0"/>
                <a:cs typeface="Times New Roman" pitchFamily="18" charset="0"/>
              </a:rPr>
              <a:t> </a:t>
            </a:r>
            <a:endParaRPr lang="zh-CN" altLang="en-US"/>
          </a:p>
        </p:txBody>
      </p:sp>
      <p:sp>
        <p:nvSpPr>
          <p:cNvPr id="52234" name="Rectangle 20" descr="中国教育出版网"/>
          <p:cNvSpPr>
            <a:spLocks noChangeArrowheads="1"/>
          </p:cNvSpPr>
          <p:nvPr/>
        </p:nvSpPr>
        <p:spPr bwMode="auto">
          <a:xfrm>
            <a:off x="917575" y="208756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zh-CN" altLang="en-US"/>
          </a:p>
        </p:txBody>
      </p:sp>
      <p:graphicFrame>
        <p:nvGraphicFramePr>
          <p:cNvPr id="234601" name="Group 105" descr="中国教育出版网"/>
          <p:cNvGraphicFramePr>
            <a:graphicFrameLocks noGrp="1"/>
          </p:cNvGraphicFramePr>
          <p:nvPr/>
        </p:nvGraphicFramePr>
        <p:xfrm>
          <a:off x="900113" y="1196975"/>
          <a:ext cx="7559675" cy="4881563"/>
        </p:xfrm>
        <a:graphic>
          <a:graphicData uri="http://schemas.openxmlformats.org/drawingml/2006/table">
            <a:tbl>
              <a:tblPr/>
              <a:tblGrid>
                <a:gridCol w="1079500"/>
                <a:gridCol w="2016125"/>
                <a:gridCol w="2592387"/>
                <a:gridCol w="1871663"/>
              </a:tblGrid>
              <a:tr h="2447925">
                <a:tc>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rPr>
                        <a:t>发生</a:t>
                      </a:r>
                      <a:endParaRPr kumimoji="0" lang="zh-CN" altLang="en-US" sz="2000" b="1" i="0" u="none" strike="noStrike" cap="none" normalizeH="0" baseline="0" dirty="0" smtClean="0">
                        <a:ln>
                          <a:noFill/>
                        </a:ln>
                        <a:solidFill>
                          <a:schemeClr val="tx1"/>
                        </a:solidFill>
                        <a:effectLst/>
                        <a:latin typeface="宋体" pitchFamily="2" charset="-122"/>
                        <a:ea typeface="宋体" pitchFamily="2" charset="-122"/>
                      </a:endParaRPr>
                    </a:p>
                    <a:p>
                      <a:pPr marL="0" marR="0" lvl="0" indent="0" algn="ctr" defTabSz="914400" rtl="0" eaLnBrk="0" fontAlgn="base" latinLnBrk="0" hangingPunct="0">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rPr>
                        <a:t>机制</a:t>
                      </a:r>
                      <a:endParaRPr kumimoji="0" lang="zh-CN" altLang="en-US" sz="2000" b="1" i="0" u="none" strike="noStrike" cap="none" normalizeH="0" baseline="0" dirty="0" smtClean="0">
                        <a:ln>
                          <a:noFill/>
                        </a:ln>
                        <a:solidFill>
                          <a:schemeClr val="tx1"/>
                        </a:solidFill>
                        <a:effectLst/>
                        <a:latin typeface="宋体" pitchFamily="2" charset="-122"/>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宋体" pitchFamily="2" charset="-122"/>
                          <a:ea typeface="宋体" pitchFamily="2" charset="-122"/>
                          <a:cs typeface="Times New Roman" pitchFamily="18" charset="0"/>
                        </a:rPr>
                        <a:t>　同源染色体非姐妹染色单体之间交叉互换导致染色单体上的基因重新组合</a:t>
                      </a:r>
                      <a:endParaRPr kumimoji="0" lang="zh-CN" altLang="en-US" sz="2000" b="1" i="0" u="none" strike="noStrike" cap="none" normalizeH="0" baseline="0" smtClean="0">
                        <a:ln>
                          <a:noFill/>
                        </a:ln>
                        <a:solidFill>
                          <a:schemeClr val="tx1"/>
                        </a:solidFill>
                        <a:effectLst/>
                        <a:latin typeface="宋体" pitchFamily="2" charset="-122"/>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宋体" pitchFamily="2" charset="-122"/>
                          <a:ea typeface="宋体" pitchFamily="2" charset="-122"/>
                          <a:cs typeface="Times New Roman" pitchFamily="18" charset="0"/>
                        </a:rPr>
                        <a:t>　同源染色体分开，等位基因分离；非同源染色体自由组合，导致非同源染色体上非等位基因间的重新组合</a:t>
                      </a:r>
                      <a:endParaRPr kumimoji="0" lang="zh-CN" altLang="en-US" sz="2000" b="1" i="0" u="none" strike="noStrike" cap="none" normalizeH="0" baseline="0" smtClean="0">
                        <a:ln>
                          <a:noFill/>
                        </a:ln>
                        <a:solidFill>
                          <a:schemeClr val="tx1"/>
                        </a:solidFill>
                        <a:effectLst/>
                        <a:latin typeface="宋体" pitchFamily="2" charset="-122"/>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宋体" pitchFamily="2" charset="-122"/>
                          <a:ea typeface="宋体" pitchFamily="2" charset="-122"/>
                          <a:cs typeface="Times New Roman" pitchFamily="18" charset="0"/>
                        </a:rPr>
                        <a:t>　目的基因经载体导入受体细胞，导致受体细胞中基因重组</a:t>
                      </a:r>
                      <a:endParaRPr kumimoji="0" lang="zh-CN" altLang="en-US" sz="2000" b="1" i="0" u="none" strike="noStrike" cap="none" normalizeH="0" baseline="0" smtClean="0">
                        <a:ln>
                          <a:noFill/>
                        </a:ln>
                        <a:solidFill>
                          <a:schemeClr val="tx1"/>
                        </a:solidFill>
                        <a:effectLst/>
                        <a:latin typeface="宋体" pitchFamily="2" charset="-122"/>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33638">
                <a:tc>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宋体" pitchFamily="2" charset="-122"/>
                          <a:ea typeface="宋体" pitchFamily="2" charset="-122"/>
                          <a:cs typeface="Times New Roman" pitchFamily="18" charset="0"/>
                        </a:rPr>
                        <a:t>图像</a:t>
                      </a:r>
                      <a:endParaRPr kumimoji="0" lang="zh-CN" altLang="en-US" sz="2000" b="1" i="0" u="none" strike="noStrike" cap="none" normalizeH="0" baseline="0" smtClean="0">
                        <a:ln>
                          <a:noFill/>
                        </a:ln>
                        <a:solidFill>
                          <a:schemeClr val="tx1"/>
                        </a:solidFill>
                        <a:effectLst/>
                        <a:latin typeface="宋体" pitchFamily="2" charset="-122"/>
                        <a:ea typeface="宋体" pitchFamily="2" charset="-122"/>
                      </a:endParaRPr>
                    </a:p>
                    <a:p>
                      <a:pPr marL="0" marR="0" lvl="0" indent="0" algn="ctr" defTabSz="914400" rtl="0" eaLnBrk="0" fontAlgn="base" latinLnBrk="0" hangingPunct="0">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宋体" pitchFamily="2" charset="-122"/>
                          <a:ea typeface="宋体" pitchFamily="2" charset="-122"/>
                          <a:cs typeface="Times New Roman" pitchFamily="18" charset="0"/>
                        </a:rPr>
                        <a:t>示意</a:t>
                      </a:r>
                      <a:endParaRPr kumimoji="0" lang="zh-CN" altLang="en-US" sz="2000" b="1" i="0" u="none" strike="noStrike" cap="none" normalizeH="0" baseline="0" smtClean="0">
                        <a:ln>
                          <a:noFill/>
                        </a:ln>
                        <a:solidFill>
                          <a:schemeClr val="tx1"/>
                        </a:solidFill>
                        <a:effectLst/>
                        <a:latin typeface="宋体" pitchFamily="2" charset="-122"/>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 typeface="Arial" charset="0"/>
                        <a:buNone/>
                        <a:tabLst/>
                      </a:pPr>
                      <a:endParaRPr kumimoji="0" lang="zh-CN" altLang="en-US" sz="2000" b="1" i="0" u="none" strike="noStrike" cap="none" normalizeH="0" baseline="0" dirty="0" smtClean="0">
                        <a:ln>
                          <a:noFill/>
                        </a:ln>
                        <a:solidFill>
                          <a:schemeClr val="tx1"/>
                        </a:solidFill>
                        <a:effectLst/>
                        <a:latin typeface="宋体" pitchFamily="2" charset="-122"/>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 typeface="Arial" charset="0"/>
                        <a:buNone/>
                        <a:tabLst/>
                      </a:pPr>
                      <a:endParaRPr kumimoji="0" lang="zh-CN" altLang="en-US" sz="2000" b="1" i="0" u="none" strike="noStrike" cap="none" normalizeH="0" baseline="0" dirty="0" smtClean="0">
                        <a:ln>
                          <a:noFill/>
                        </a:ln>
                        <a:solidFill>
                          <a:schemeClr val="tx1"/>
                        </a:solidFill>
                        <a:effectLst/>
                        <a:latin typeface="宋体" pitchFamily="2" charset="-122"/>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rPr>
                        <a:t> </a:t>
                      </a:r>
                      <a:endParaRPr kumimoji="0" lang="zh-CN" altLang="en-US" sz="2000" b="1" i="0" u="none" strike="noStrike" cap="none" normalizeH="0" baseline="0" dirty="0" smtClean="0">
                        <a:ln>
                          <a:noFill/>
                        </a:ln>
                        <a:solidFill>
                          <a:schemeClr val="tx1"/>
                        </a:solidFill>
                        <a:effectLst/>
                        <a:latin typeface="宋体" pitchFamily="2" charset="-122"/>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41737868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5561" name="Group 41" descr="中国教育出版网"/>
          <p:cNvGraphicFramePr>
            <a:graphicFrameLocks noGrp="1"/>
          </p:cNvGraphicFramePr>
          <p:nvPr/>
        </p:nvGraphicFramePr>
        <p:xfrm>
          <a:off x="1042988" y="1196975"/>
          <a:ext cx="7273925" cy="1439863"/>
        </p:xfrm>
        <a:graphic>
          <a:graphicData uri="http://schemas.openxmlformats.org/drawingml/2006/table">
            <a:tbl>
              <a:tblPr/>
              <a:tblGrid>
                <a:gridCol w="720725"/>
                <a:gridCol w="3960812"/>
                <a:gridCol w="2592388"/>
              </a:tblGrid>
              <a:tr h="1439863">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特点</a:t>
                      </a:r>
                      <a:endParaRPr kumimoji="0" lang="zh-CN" altLang="en-US" sz="2000" b="1" i="0" u="none" strike="noStrike" cap="none" normalizeH="0" baseline="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　难以突破远缘杂交不亲和的障碍，可产生新的基因型、表现型，但不能产生新的基因</a:t>
                      </a:r>
                      <a:endParaRPr kumimoji="0" lang="zh-CN" altLang="en-US" sz="2000" b="1" i="0" u="none" strike="noStrike" cap="none" normalizeH="0" baseline="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 typeface="Arial" charset="0"/>
                        <a:buNone/>
                        <a:tabLst/>
                      </a:pPr>
                      <a:r>
                        <a:rPr kumimoji="0" lang="zh-CN" altLang="en-US" sz="2000" b="1" i="0" u="none" strike="noStrike" cap="none" normalizeH="0" baseline="0" smtClean="0">
                          <a:ln>
                            <a:noFill/>
                          </a:ln>
                          <a:solidFill>
                            <a:schemeClr val="tx1"/>
                          </a:solidFill>
                          <a:effectLst/>
                          <a:latin typeface="Calibri" pitchFamily="34" charset="0"/>
                          <a:ea typeface="宋体" pitchFamily="2" charset="-122"/>
                        </a:rPr>
                        <a:t>     可克服远缘杂交不亲和的障碍</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8" name="TextBox 7"/>
          <p:cNvSpPr txBox="1"/>
          <p:nvPr/>
        </p:nvSpPr>
        <p:spPr>
          <a:xfrm>
            <a:off x="182216" y="2866338"/>
            <a:ext cx="8670344" cy="1569660"/>
          </a:xfrm>
          <a:prstGeom prst="rect">
            <a:avLst/>
          </a:prstGeom>
          <a:noFill/>
        </p:spPr>
        <p:txBody>
          <a:bodyPr wrap="square" rtlCol="0">
            <a:spAutoFit/>
          </a:bodyPr>
          <a:lstStyle/>
          <a:p>
            <a:r>
              <a:rPr lang="zh-CN" altLang="en-US" sz="2400" b="1" dirty="0" smtClean="0">
                <a:solidFill>
                  <a:srgbClr val="C00000"/>
                </a:solidFill>
              </a:rPr>
              <a:t>注：</a:t>
            </a:r>
            <a:r>
              <a:rPr lang="zh-CN" altLang="en-US" sz="2400" b="1" dirty="0" smtClean="0">
                <a:solidFill>
                  <a:srgbClr val="C00000"/>
                </a:solidFill>
                <a:latin typeface="宋体"/>
                <a:ea typeface="宋体"/>
              </a:rPr>
              <a:t>①除基因工程外，基因重组是通过有性生殖中减数分裂实现的，无性生殖不存在。</a:t>
            </a:r>
            <a:endParaRPr lang="en-US" altLang="zh-CN" sz="2400" b="1" dirty="0" smtClean="0">
              <a:solidFill>
                <a:srgbClr val="C00000"/>
              </a:solidFill>
              <a:latin typeface="宋体"/>
              <a:ea typeface="宋体"/>
            </a:endParaRPr>
          </a:p>
          <a:p>
            <a:r>
              <a:rPr lang="zh-CN" altLang="zh-CN" sz="2400" b="1" dirty="0" smtClean="0">
                <a:solidFill>
                  <a:srgbClr val="C00000"/>
                </a:solidFill>
                <a:latin typeface="宋体"/>
                <a:ea typeface="宋体"/>
              </a:rPr>
              <a:t>②</a:t>
            </a:r>
            <a:r>
              <a:rPr lang="zh-CN" altLang="en-US" sz="2400" b="1" dirty="0" smtClean="0">
                <a:solidFill>
                  <a:srgbClr val="C00000"/>
                </a:solidFill>
                <a:latin typeface="宋体"/>
                <a:ea typeface="宋体"/>
              </a:rPr>
              <a:t>亲本杂合度越高，遗传物质差异越大，基因重组类型就越多，后代变异就越多。</a:t>
            </a:r>
            <a:endParaRPr lang="zh-CN" altLang="en-US" sz="2400" b="1" dirty="0">
              <a:solidFill>
                <a:srgbClr val="C00000"/>
              </a:solidFill>
            </a:endParaRPr>
          </a:p>
        </p:txBody>
      </p:sp>
      <p:sp>
        <p:nvSpPr>
          <p:cNvPr id="2" name="TextBox 1"/>
          <p:cNvSpPr txBox="1"/>
          <p:nvPr/>
        </p:nvSpPr>
        <p:spPr>
          <a:xfrm>
            <a:off x="467544" y="4581128"/>
            <a:ext cx="7272808" cy="461665"/>
          </a:xfrm>
          <a:prstGeom prst="rect">
            <a:avLst/>
          </a:prstGeom>
          <a:noFill/>
        </p:spPr>
        <p:txBody>
          <a:bodyPr wrap="square" rtlCol="0">
            <a:spAutoFit/>
          </a:bodyPr>
          <a:lstStyle/>
          <a:p>
            <a:r>
              <a:rPr lang="en-US" altLang="zh-CN" sz="2400" b="1" dirty="0" smtClean="0"/>
              <a:t>4</a:t>
            </a:r>
            <a:r>
              <a:rPr lang="zh-CN" altLang="en-US" sz="2400" b="1" dirty="0" smtClean="0"/>
              <a:t>、基因重组的意义：</a:t>
            </a:r>
            <a:endParaRPr lang="zh-CN" altLang="en-US" sz="2400" b="1" dirty="0"/>
          </a:p>
        </p:txBody>
      </p:sp>
      <p:sp>
        <p:nvSpPr>
          <p:cNvPr id="3" name="TextBox 2"/>
          <p:cNvSpPr txBox="1"/>
          <p:nvPr/>
        </p:nvSpPr>
        <p:spPr>
          <a:xfrm>
            <a:off x="3347864" y="4581128"/>
            <a:ext cx="5504696" cy="830997"/>
          </a:xfrm>
          <a:prstGeom prst="rect">
            <a:avLst/>
          </a:prstGeom>
          <a:noFill/>
        </p:spPr>
        <p:txBody>
          <a:bodyPr wrap="square" rtlCol="0">
            <a:spAutoFit/>
          </a:bodyPr>
          <a:lstStyle/>
          <a:p>
            <a:r>
              <a:rPr lang="zh-CN" altLang="en-US" sz="2400" b="1" dirty="0" smtClean="0">
                <a:latin typeface="宋体"/>
                <a:ea typeface="宋体"/>
              </a:rPr>
              <a:t>①生物变异的来源之一；</a:t>
            </a:r>
            <a:endParaRPr lang="en-US" altLang="zh-CN" sz="2400" b="1" dirty="0" smtClean="0">
              <a:latin typeface="宋体"/>
              <a:ea typeface="宋体"/>
            </a:endParaRPr>
          </a:p>
          <a:p>
            <a:r>
              <a:rPr lang="zh-CN" altLang="zh-CN" sz="2400" b="1" dirty="0" smtClean="0">
                <a:latin typeface="宋体"/>
                <a:ea typeface="宋体"/>
              </a:rPr>
              <a:t>②</a:t>
            </a:r>
            <a:r>
              <a:rPr lang="zh-CN" altLang="en-US" sz="2400" b="1" dirty="0" smtClean="0">
                <a:latin typeface="宋体"/>
                <a:ea typeface="宋体"/>
              </a:rPr>
              <a:t>对生物进化也具有重要的意义。</a:t>
            </a:r>
            <a:endParaRPr lang="zh-CN" altLang="en-US" sz="2400" b="1" dirty="0"/>
          </a:p>
        </p:txBody>
      </p:sp>
    </p:spTree>
    <p:extLst>
      <p:ext uri="{BB962C8B-B14F-4D97-AF65-F5344CB8AC3E}">
        <p14:creationId xmlns:p14="http://schemas.microsoft.com/office/powerpoint/2010/main" val="38501901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randombar(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randombar(horizontal)">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内容占位符 2" descr="中国教育出版网"/>
          <p:cNvSpPr>
            <a:spLocks noGrp="1"/>
          </p:cNvSpPr>
          <p:nvPr>
            <p:ph idx="4294967295"/>
          </p:nvPr>
        </p:nvSpPr>
        <p:spPr>
          <a:xfrm>
            <a:off x="251520" y="260648"/>
            <a:ext cx="7920037" cy="5399088"/>
          </a:xfrm>
        </p:spPr>
        <p:txBody>
          <a:bodyPr/>
          <a:lstStyle/>
          <a:p>
            <a:pPr marL="0" indent="0">
              <a:lnSpc>
                <a:spcPct val="122000"/>
              </a:lnSpc>
              <a:spcBef>
                <a:spcPct val="0"/>
              </a:spcBef>
              <a:buFont typeface="Arial" pitchFamily="34" charset="0"/>
              <a:buNone/>
            </a:pPr>
            <a:r>
              <a:rPr lang="en-US" altLang="zh-CN" sz="2400" b="1" dirty="0" smtClean="0">
                <a:latin typeface="宋体" pitchFamily="2" charset="-122"/>
              </a:rPr>
              <a:t>5. </a:t>
            </a:r>
            <a:r>
              <a:rPr lang="zh-CN" altLang="en-US" sz="2400" b="1" dirty="0" smtClean="0">
                <a:latin typeface="宋体" pitchFamily="2" charset="-122"/>
              </a:rPr>
              <a:t>基因突变与基因重组的比较 </a:t>
            </a:r>
            <a:endParaRPr lang="zh-CN" altLang="zh-CN" sz="2400" b="1" dirty="0" smtClean="0">
              <a:latin typeface="宋体" pitchFamily="2" charset="-122"/>
            </a:endParaRPr>
          </a:p>
        </p:txBody>
      </p:sp>
      <p:graphicFrame>
        <p:nvGraphicFramePr>
          <p:cNvPr id="236653" name="Group 109" descr="中国教育出版网"/>
          <p:cNvGraphicFramePr>
            <a:graphicFrameLocks noGrp="1"/>
          </p:cNvGraphicFramePr>
          <p:nvPr>
            <p:extLst>
              <p:ext uri="{D42A27DB-BD31-4B8C-83A1-F6EECF244321}">
                <p14:modId xmlns:p14="http://schemas.microsoft.com/office/powerpoint/2010/main" val="1405536942"/>
              </p:ext>
            </p:extLst>
          </p:nvPr>
        </p:nvGraphicFramePr>
        <p:xfrm>
          <a:off x="539552" y="1052735"/>
          <a:ext cx="8136903" cy="5256586"/>
        </p:xfrm>
        <a:graphic>
          <a:graphicData uri="http://schemas.openxmlformats.org/drawingml/2006/table">
            <a:tbl>
              <a:tblPr/>
              <a:tblGrid>
                <a:gridCol w="956869"/>
                <a:gridCol w="3350799"/>
                <a:gridCol w="3829235"/>
              </a:tblGrid>
              <a:tr h="701002">
                <a:tc>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项目</a:t>
                      </a:r>
                      <a:endParaRPr kumimoji="0" lang="zh-CN" altLang="en-US" sz="2000" b="1" i="0" u="none" strike="noStrike" cap="none" normalizeH="0" baseline="0" dirty="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基因突变</a:t>
                      </a:r>
                      <a:endParaRPr kumimoji="0" lang="zh-CN" altLang="en-US" sz="2000" b="1" i="0" u="none" strike="noStrike" cap="none" normalizeH="0" baseline="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基因重组</a:t>
                      </a:r>
                      <a:endParaRPr kumimoji="0" lang="zh-CN" altLang="en-US" sz="2000" b="1" i="0" u="none" strike="noStrike" cap="none" normalizeH="0" baseline="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38429">
                <a:tc>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发生</a:t>
                      </a:r>
                      <a:endParaRPr kumimoji="0" lang="zh-CN" altLang="en-US" sz="2000" b="1" i="0" u="none" strike="noStrike" cap="none" normalizeH="0" baseline="0" smtClean="0">
                        <a:ln>
                          <a:noFill/>
                        </a:ln>
                        <a:solidFill>
                          <a:schemeClr val="tx1"/>
                        </a:solidFill>
                        <a:effectLst/>
                        <a:latin typeface="Calibri" pitchFamily="34" charset="0"/>
                        <a:ea typeface="宋体" pitchFamily="2" charset="-122"/>
                      </a:endParaRPr>
                    </a:p>
                    <a:p>
                      <a:pPr marL="0" marR="0" lvl="0" indent="0" algn="ctr" defTabSz="914400" rtl="0" eaLnBrk="0" fontAlgn="base" latinLnBrk="0" hangingPunct="0">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时间</a:t>
                      </a:r>
                      <a:endParaRPr kumimoji="0" lang="zh-CN" altLang="en-US" sz="2000" b="1" i="0" u="none" strike="noStrike" cap="none" normalizeH="0" baseline="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　</a:t>
                      </a:r>
                      <a:endParaRPr kumimoji="0" lang="zh-CN" altLang="en-US" sz="2000" b="1" i="0" u="none" strike="noStrike" cap="none" normalizeH="0" baseline="0" dirty="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　</a:t>
                      </a:r>
                      <a:endParaRPr kumimoji="0" lang="zh-CN" altLang="en-US" sz="2000" b="1" i="0" u="none" strike="noStrike" cap="none" normalizeH="0" baseline="0" dirty="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40297">
                <a:tc>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变异</a:t>
                      </a:r>
                      <a:endParaRPr kumimoji="0" lang="zh-CN" altLang="en-US" sz="2000" b="1" i="0" u="none" strike="noStrike" cap="none" normalizeH="0" baseline="0" smtClean="0">
                        <a:ln>
                          <a:noFill/>
                        </a:ln>
                        <a:solidFill>
                          <a:schemeClr val="tx1"/>
                        </a:solidFill>
                        <a:effectLst/>
                        <a:latin typeface="Calibri" pitchFamily="34" charset="0"/>
                        <a:ea typeface="宋体" pitchFamily="2" charset="-122"/>
                      </a:endParaRPr>
                    </a:p>
                    <a:p>
                      <a:pPr marL="0" marR="0" lvl="0" indent="0" algn="ctr" defTabSz="914400" rtl="0" eaLnBrk="0" fontAlgn="base" latinLnBrk="0" hangingPunct="0">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本质</a:t>
                      </a:r>
                      <a:endParaRPr kumimoji="0" lang="zh-CN" altLang="en-US" sz="2000" b="1" i="0" u="none" strike="noStrike" cap="none" normalizeH="0" baseline="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endParaRPr kumimoji="0" lang="zh-CN" altLang="en-US" sz="2000" b="1" i="0" u="none" strike="noStrike" cap="none" normalizeH="0" baseline="0" dirty="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　</a:t>
                      </a:r>
                      <a:endParaRPr kumimoji="0" lang="zh-CN" altLang="en-US" sz="2000" b="1" i="0" u="none" strike="noStrike" cap="none" normalizeH="0" baseline="0" dirty="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38429">
                <a:tc>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适用</a:t>
                      </a:r>
                      <a:endParaRPr kumimoji="0" lang="zh-CN" altLang="en-US" sz="2000" b="1" i="0" u="none" strike="noStrike" cap="none" normalizeH="0" baseline="0" smtClean="0">
                        <a:ln>
                          <a:noFill/>
                        </a:ln>
                        <a:solidFill>
                          <a:schemeClr val="tx1"/>
                        </a:solidFill>
                        <a:effectLst/>
                        <a:latin typeface="Calibri" pitchFamily="34" charset="0"/>
                        <a:ea typeface="宋体" pitchFamily="2" charset="-122"/>
                      </a:endParaRPr>
                    </a:p>
                    <a:p>
                      <a:pPr marL="0" marR="0" lvl="0" indent="0" algn="ctr" defTabSz="914400" rtl="0" eaLnBrk="0" fontAlgn="base" latinLnBrk="0" hangingPunct="0">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范围</a:t>
                      </a:r>
                      <a:endParaRPr kumimoji="0" lang="zh-CN" altLang="en-US" sz="2000" b="1" i="0" u="none" strike="noStrike" cap="none" normalizeH="0" baseline="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　</a:t>
                      </a:r>
                      <a:endParaRPr kumimoji="0" lang="zh-CN" altLang="en-US" sz="2000" b="1" i="0" u="none" strike="noStrike" cap="none" normalizeH="0" baseline="0" dirty="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　</a:t>
                      </a:r>
                      <a:endParaRPr kumimoji="0" lang="zh-CN" altLang="en-US" sz="2000" b="1" i="0" u="none" strike="noStrike" cap="none" normalizeH="0" baseline="0" dirty="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38429">
                <a:tc>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种类</a:t>
                      </a:r>
                      <a:endParaRPr kumimoji="0" lang="zh-CN" altLang="en-US" sz="2000" b="1" i="0" u="none" strike="noStrike" cap="none" normalizeH="0" baseline="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　</a:t>
                      </a:r>
                      <a:endParaRPr kumimoji="0" lang="zh-CN" altLang="en-US" sz="2000" b="1" i="0" u="none" strike="noStrike" cap="none" normalizeH="0" baseline="0" dirty="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　</a:t>
                      </a:r>
                      <a:endParaRPr kumimoji="0" lang="zh-CN" altLang="en-US" sz="2000" b="1" i="0" u="none" strike="noStrike" cap="none" normalizeH="0" baseline="0" dirty="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 name="TextBox 1"/>
          <p:cNvSpPr txBox="1"/>
          <p:nvPr/>
        </p:nvSpPr>
        <p:spPr>
          <a:xfrm>
            <a:off x="1691680" y="1916832"/>
            <a:ext cx="3024336" cy="646331"/>
          </a:xfrm>
          <a:prstGeom prst="rect">
            <a:avLst/>
          </a:prstGeom>
          <a:noFill/>
        </p:spPr>
        <p:txBody>
          <a:bodyPr wrap="square" rtlCol="0">
            <a:spAutoFit/>
          </a:bodyPr>
          <a:lstStyle/>
          <a:p>
            <a:r>
              <a:rPr lang="zh-CN" altLang="en-US" b="1" dirty="0">
                <a:latin typeface="Times New Roman" pitchFamily="18" charset="0"/>
                <a:ea typeface="宋体" pitchFamily="2" charset="-122"/>
                <a:cs typeface="Times New Roman" pitchFamily="18" charset="0"/>
              </a:rPr>
              <a:t>主要在有丝分裂间期、减数第一次分裂前的间期</a:t>
            </a:r>
            <a:endParaRPr lang="zh-CN" altLang="en-US" dirty="0"/>
          </a:p>
        </p:txBody>
      </p:sp>
      <p:sp>
        <p:nvSpPr>
          <p:cNvPr id="3" name="TextBox 2"/>
          <p:cNvSpPr txBox="1"/>
          <p:nvPr/>
        </p:nvSpPr>
        <p:spPr>
          <a:xfrm>
            <a:off x="5148064" y="1916832"/>
            <a:ext cx="2952328" cy="740139"/>
          </a:xfrm>
          <a:prstGeom prst="rect">
            <a:avLst/>
          </a:prstGeom>
          <a:noFill/>
        </p:spPr>
        <p:txBody>
          <a:bodyPr wrap="square" rtlCol="0">
            <a:spAutoFit/>
          </a:bodyPr>
          <a:lstStyle/>
          <a:p>
            <a:pPr lvl="0" fontAlgn="base">
              <a:lnSpc>
                <a:spcPct val="122000"/>
              </a:lnSpc>
              <a:spcBef>
                <a:spcPct val="0"/>
              </a:spcBef>
              <a:spcAft>
                <a:spcPct val="0"/>
              </a:spcAft>
            </a:pPr>
            <a:r>
              <a:rPr lang="zh-CN" altLang="en-US" b="1" dirty="0">
                <a:latin typeface="Times New Roman" pitchFamily="18" charset="0"/>
                <a:ea typeface="宋体" pitchFamily="2" charset="-122"/>
                <a:cs typeface="Times New Roman" pitchFamily="18" charset="0"/>
              </a:rPr>
              <a:t>减数第一次分裂四分体时期和减数第一次分裂后期</a:t>
            </a:r>
            <a:endParaRPr lang="zh-CN" altLang="en-US" b="1" dirty="0">
              <a:latin typeface="Calibri" pitchFamily="34" charset="0"/>
              <a:ea typeface="宋体" pitchFamily="2" charset="-122"/>
            </a:endParaRPr>
          </a:p>
        </p:txBody>
      </p:sp>
      <p:sp>
        <p:nvSpPr>
          <p:cNvPr id="4" name="TextBox 3"/>
          <p:cNvSpPr txBox="1"/>
          <p:nvPr/>
        </p:nvSpPr>
        <p:spPr>
          <a:xfrm>
            <a:off x="1691680" y="3068960"/>
            <a:ext cx="3024336" cy="402226"/>
          </a:xfrm>
          <a:prstGeom prst="rect">
            <a:avLst/>
          </a:prstGeom>
          <a:noFill/>
        </p:spPr>
        <p:txBody>
          <a:bodyPr wrap="square" rtlCol="0">
            <a:spAutoFit/>
          </a:bodyPr>
          <a:lstStyle/>
          <a:p>
            <a:pPr lvl="0" fontAlgn="base">
              <a:lnSpc>
                <a:spcPct val="122000"/>
              </a:lnSpc>
              <a:spcBef>
                <a:spcPct val="0"/>
              </a:spcBef>
              <a:spcAft>
                <a:spcPct val="0"/>
              </a:spcAft>
            </a:pPr>
            <a:r>
              <a:rPr lang="zh-CN" altLang="en-US" b="1" dirty="0">
                <a:latin typeface="Times New Roman" pitchFamily="18" charset="0"/>
                <a:ea typeface="宋体" pitchFamily="2" charset="-122"/>
                <a:cs typeface="Times New Roman" pitchFamily="18" charset="0"/>
              </a:rPr>
              <a:t>　基因结构发生改变</a:t>
            </a:r>
            <a:endParaRPr lang="zh-CN" altLang="en-US" b="1" dirty="0">
              <a:latin typeface="Calibri" pitchFamily="34" charset="0"/>
              <a:ea typeface="宋体" pitchFamily="2" charset="-122"/>
            </a:endParaRPr>
          </a:p>
        </p:txBody>
      </p:sp>
      <p:sp>
        <p:nvSpPr>
          <p:cNvPr id="6" name="TextBox 5"/>
          <p:cNvSpPr txBox="1"/>
          <p:nvPr/>
        </p:nvSpPr>
        <p:spPr>
          <a:xfrm>
            <a:off x="5364088" y="3068960"/>
            <a:ext cx="3024336" cy="402226"/>
          </a:xfrm>
          <a:prstGeom prst="rect">
            <a:avLst/>
          </a:prstGeom>
          <a:noFill/>
        </p:spPr>
        <p:txBody>
          <a:bodyPr wrap="square" rtlCol="0">
            <a:spAutoFit/>
          </a:bodyPr>
          <a:lstStyle/>
          <a:p>
            <a:pPr lvl="0" fontAlgn="base">
              <a:lnSpc>
                <a:spcPct val="122000"/>
              </a:lnSpc>
              <a:spcBef>
                <a:spcPct val="0"/>
              </a:spcBef>
              <a:spcAft>
                <a:spcPct val="0"/>
              </a:spcAft>
            </a:pPr>
            <a:r>
              <a:rPr lang="zh-CN" altLang="en-US" b="1" dirty="0">
                <a:latin typeface="Times New Roman" pitchFamily="18" charset="0"/>
                <a:ea typeface="宋体" pitchFamily="2" charset="-122"/>
                <a:cs typeface="Times New Roman" pitchFamily="18" charset="0"/>
              </a:rPr>
              <a:t>原有基因的重新组合</a:t>
            </a:r>
            <a:endParaRPr lang="zh-CN" altLang="en-US" b="1" dirty="0">
              <a:latin typeface="Calibri" pitchFamily="34" charset="0"/>
              <a:ea typeface="宋体" pitchFamily="2" charset="-122"/>
            </a:endParaRPr>
          </a:p>
        </p:txBody>
      </p:sp>
      <p:sp>
        <p:nvSpPr>
          <p:cNvPr id="7" name="TextBox 6"/>
          <p:cNvSpPr txBox="1"/>
          <p:nvPr/>
        </p:nvSpPr>
        <p:spPr>
          <a:xfrm>
            <a:off x="1835696" y="4149080"/>
            <a:ext cx="2592288" cy="402226"/>
          </a:xfrm>
          <a:prstGeom prst="rect">
            <a:avLst/>
          </a:prstGeom>
          <a:noFill/>
        </p:spPr>
        <p:txBody>
          <a:bodyPr wrap="square" rtlCol="0">
            <a:spAutoFit/>
          </a:bodyPr>
          <a:lstStyle/>
          <a:p>
            <a:pPr lvl="0" fontAlgn="base">
              <a:lnSpc>
                <a:spcPct val="122000"/>
              </a:lnSpc>
              <a:spcBef>
                <a:spcPct val="0"/>
              </a:spcBef>
              <a:spcAft>
                <a:spcPct val="0"/>
              </a:spcAft>
            </a:pPr>
            <a:r>
              <a:rPr lang="zh-CN" altLang="en-US" b="1" dirty="0">
                <a:latin typeface="Times New Roman" pitchFamily="18" charset="0"/>
                <a:ea typeface="宋体" pitchFamily="2" charset="-122"/>
                <a:cs typeface="Times New Roman" pitchFamily="18" charset="0"/>
              </a:rPr>
              <a:t>所有生物都可以发生</a:t>
            </a:r>
            <a:endParaRPr lang="zh-CN" altLang="en-US" b="1" dirty="0">
              <a:latin typeface="Calibri" pitchFamily="34" charset="0"/>
              <a:ea typeface="宋体" pitchFamily="2" charset="-122"/>
            </a:endParaRPr>
          </a:p>
        </p:txBody>
      </p:sp>
      <p:sp>
        <p:nvSpPr>
          <p:cNvPr id="8" name="TextBox 7"/>
          <p:cNvSpPr txBox="1"/>
          <p:nvPr/>
        </p:nvSpPr>
        <p:spPr>
          <a:xfrm>
            <a:off x="5364088" y="4149080"/>
            <a:ext cx="3024336" cy="740139"/>
          </a:xfrm>
          <a:prstGeom prst="rect">
            <a:avLst/>
          </a:prstGeom>
          <a:noFill/>
        </p:spPr>
        <p:txBody>
          <a:bodyPr wrap="square" rtlCol="0">
            <a:spAutoFit/>
          </a:bodyPr>
          <a:lstStyle/>
          <a:p>
            <a:pPr lvl="0" fontAlgn="base">
              <a:lnSpc>
                <a:spcPct val="122000"/>
              </a:lnSpc>
              <a:spcBef>
                <a:spcPct val="0"/>
              </a:spcBef>
              <a:spcAft>
                <a:spcPct val="0"/>
              </a:spcAft>
            </a:pPr>
            <a:r>
              <a:rPr lang="zh-CN" altLang="en-US" b="1" dirty="0">
                <a:latin typeface="Times New Roman" pitchFamily="18" charset="0"/>
                <a:ea typeface="宋体" pitchFamily="2" charset="-122"/>
                <a:cs typeface="Times New Roman" pitchFamily="18" charset="0"/>
              </a:rPr>
              <a:t>只适用于真核生物有性生殖细胞核遗传</a:t>
            </a:r>
            <a:endParaRPr lang="zh-CN" altLang="en-US" b="1" dirty="0">
              <a:latin typeface="Calibri" pitchFamily="34" charset="0"/>
              <a:ea typeface="宋体" pitchFamily="2" charset="-122"/>
            </a:endParaRPr>
          </a:p>
        </p:txBody>
      </p:sp>
      <p:sp>
        <p:nvSpPr>
          <p:cNvPr id="9" name="TextBox 8"/>
          <p:cNvSpPr txBox="1"/>
          <p:nvPr/>
        </p:nvSpPr>
        <p:spPr>
          <a:xfrm>
            <a:off x="1691680" y="5373216"/>
            <a:ext cx="3024336" cy="740139"/>
          </a:xfrm>
          <a:prstGeom prst="rect">
            <a:avLst/>
          </a:prstGeom>
          <a:noFill/>
        </p:spPr>
        <p:txBody>
          <a:bodyPr wrap="square" rtlCol="0">
            <a:spAutoFit/>
          </a:bodyPr>
          <a:lstStyle/>
          <a:p>
            <a:pPr lvl="0" fontAlgn="base">
              <a:lnSpc>
                <a:spcPct val="122000"/>
              </a:lnSpc>
              <a:spcBef>
                <a:spcPct val="0"/>
              </a:spcBef>
              <a:spcAft>
                <a:spcPct val="0"/>
              </a:spcAft>
            </a:pPr>
            <a:r>
              <a:rPr lang="zh-CN" altLang="en-US" b="1" dirty="0">
                <a:latin typeface="宋体" pitchFamily="2" charset="-122"/>
                <a:ea typeface="宋体" pitchFamily="2" charset="-122"/>
                <a:cs typeface="Times New Roman" pitchFamily="18" charset="0"/>
              </a:rPr>
              <a:t>①</a:t>
            </a:r>
            <a:r>
              <a:rPr lang="zh-CN" altLang="en-US" b="1" dirty="0">
                <a:latin typeface="Times New Roman" pitchFamily="18" charset="0"/>
                <a:ea typeface="宋体" pitchFamily="2" charset="-122"/>
                <a:cs typeface="Times New Roman" pitchFamily="18" charset="0"/>
              </a:rPr>
              <a:t>自然突变</a:t>
            </a:r>
            <a:endParaRPr lang="zh-CN" altLang="en-US" b="1" dirty="0">
              <a:latin typeface="Calibri" pitchFamily="34" charset="0"/>
              <a:ea typeface="宋体" pitchFamily="2" charset="-122"/>
            </a:endParaRPr>
          </a:p>
          <a:p>
            <a:pPr lvl="0" eaLnBrk="0" fontAlgn="base" hangingPunct="0">
              <a:lnSpc>
                <a:spcPct val="122000"/>
              </a:lnSpc>
              <a:spcBef>
                <a:spcPct val="0"/>
              </a:spcBef>
              <a:spcAft>
                <a:spcPct val="0"/>
              </a:spcAft>
            </a:pPr>
            <a:r>
              <a:rPr lang="zh-CN" altLang="en-US" b="1" dirty="0">
                <a:latin typeface="Times New Roman" pitchFamily="18" charset="0"/>
                <a:ea typeface="宋体" pitchFamily="2" charset="-122"/>
                <a:cs typeface="Times New Roman" pitchFamily="18" charset="0"/>
              </a:rPr>
              <a:t>　</a:t>
            </a:r>
            <a:r>
              <a:rPr lang="zh-CN" altLang="en-US" b="1" dirty="0">
                <a:latin typeface="宋体" pitchFamily="2" charset="-122"/>
                <a:ea typeface="宋体" pitchFamily="2" charset="-122"/>
                <a:cs typeface="Times New Roman" pitchFamily="18" charset="0"/>
              </a:rPr>
              <a:t>②</a:t>
            </a:r>
            <a:r>
              <a:rPr lang="zh-CN" altLang="en-US" b="1" dirty="0">
                <a:latin typeface="Times New Roman" pitchFamily="18" charset="0"/>
                <a:ea typeface="宋体" pitchFamily="2" charset="-122"/>
                <a:cs typeface="Times New Roman" pitchFamily="18" charset="0"/>
              </a:rPr>
              <a:t>人工诱变</a:t>
            </a:r>
            <a:endParaRPr lang="zh-CN" altLang="en-US" b="1" dirty="0">
              <a:latin typeface="Calibri" pitchFamily="34" charset="0"/>
              <a:ea typeface="宋体" pitchFamily="2" charset="-122"/>
            </a:endParaRPr>
          </a:p>
        </p:txBody>
      </p:sp>
      <p:sp>
        <p:nvSpPr>
          <p:cNvPr id="10" name="TextBox 9"/>
          <p:cNvSpPr txBox="1"/>
          <p:nvPr/>
        </p:nvSpPr>
        <p:spPr>
          <a:xfrm>
            <a:off x="5148064" y="5373216"/>
            <a:ext cx="2520280" cy="740139"/>
          </a:xfrm>
          <a:prstGeom prst="rect">
            <a:avLst/>
          </a:prstGeom>
          <a:noFill/>
        </p:spPr>
        <p:txBody>
          <a:bodyPr wrap="square" rtlCol="0">
            <a:spAutoFit/>
          </a:bodyPr>
          <a:lstStyle/>
          <a:p>
            <a:pPr lvl="0" fontAlgn="base">
              <a:lnSpc>
                <a:spcPct val="122000"/>
              </a:lnSpc>
              <a:spcBef>
                <a:spcPct val="0"/>
              </a:spcBef>
              <a:spcAft>
                <a:spcPct val="0"/>
              </a:spcAft>
            </a:pPr>
            <a:r>
              <a:rPr lang="zh-CN" altLang="en-US" b="1" dirty="0">
                <a:latin typeface="宋体" pitchFamily="2" charset="-122"/>
                <a:ea typeface="宋体" pitchFamily="2" charset="-122"/>
                <a:cs typeface="Times New Roman" pitchFamily="18" charset="0"/>
              </a:rPr>
              <a:t>①</a:t>
            </a:r>
            <a:r>
              <a:rPr lang="zh-CN" altLang="en-US" b="1" dirty="0">
                <a:latin typeface="Times New Roman" pitchFamily="18" charset="0"/>
                <a:ea typeface="宋体" pitchFamily="2" charset="-122"/>
                <a:cs typeface="Times New Roman" pitchFamily="18" charset="0"/>
              </a:rPr>
              <a:t>基因自由组合</a:t>
            </a:r>
            <a:endParaRPr lang="zh-CN" altLang="en-US" b="1" dirty="0">
              <a:latin typeface="Calibri" pitchFamily="34" charset="0"/>
              <a:ea typeface="宋体" pitchFamily="2" charset="-122"/>
            </a:endParaRPr>
          </a:p>
          <a:p>
            <a:pPr lvl="0" eaLnBrk="0" fontAlgn="base" hangingPunct="0">
              <a:lnSpc>
                <a:spcPct val="122000"/>
              </a:lnSpc>
              <a:spcBef>
                <a:spcPct val="0"/>
              </a:spcBef>
              <a:spcAft>
                <a:spcPct val="0"/>
              </a:spcAft>
            </a:pPr>
            <a:r>
              <a:rPr lang="zh-CN" altLang="en-US" b="1" dirty="0">
                <a:latin typeface="Times New Roman" pitchFamily="18" charset="0"/>
                <a:ea typeface="宋体" pitchFamily="2" charset="-122"/>
                <a:cs typeface="Times New Roman" pitchFamily="18" charset="0"/>
              </a:rPr>
              <a:t>　</a:t>
            </a:r>
            <a:r>
              <a:rPr lang="zh-CN" altLang="en-US" b="1" dirty="0">
                <a:latin typeface="宋体" pitchFamily="2" charset="-122"/>
                <a:ea typeface="宋体" pitchFamily="2" charset="-122"/>
                <a:cs typeface="Times New Roman" pitchFamily="18" charset="0"/>
              </a:rPr>
              <a:t>②</a:t>
            </a:r>
            <a:r>
              <a:rPr lang="zh-CN" altLang="en-US" b="1" dirty="0">
                <a:latin typeface="Times New Roman" pitchFamily="18" charset="0"/>
                <a:ea typeface="宋体" pitchFamily="2" charset="-122"/>
                <a:cs typeface="Times New Roman" pitchFamily="18" charset="0"/>
              </a:rPr>
              <a:t>等位基因互换</a:t>
            </a:r>
            <a:endParaRPr lang="zh-CN" altLang="en-US" b="1" dirty="0">
              <a:latin typeface="Calibri" pitchFamily="34" charset="0"/>
              <a:ea typeface="宋体" pitchFamily="2" charset="-122"/>
            </a:endParaRPr>
          </a:p>
        </p:txBody>
      </p:sp>
    </p:spTree>
    <p:extLst>
      <p:ext uri="{BB962C8B-B14F-4D97-AF65-F5344CB8AC3E}">
        <p14:creationId xmlns:p14="http://schemas.microsoft.com/office/powerpoint/2010/main" val="24316272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randombar(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randombar(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randombar(horizont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randombar(horizontal)">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randombar(horizontal)">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randombar(horizontal)">
                                      <p:cBhvr>
                                        <p:cTn id="4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P spid="7" grpId="0"/>
      <p:bldP spid="8" grpId="0"/>
      <p:bldP spid="9" grpId="0"/>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7662" name="Group 94" descr="中国教育出版网"/>
          <p:cNvGraphicFramePr>
            <a:graphicFrameLocks noGrp="1"/>
          </p:cNvGraphicFramePr>
          <p:nvPr>
            <p:extLst>
              <p:ext uri="{D42A27DB-BD31-4B8C-83A1-F6EECF244321}">
                <p14:modId xmlns:p14="http://schemas.microsoft.com/office/powerpoint/2010/main" val="954029481"/>
              </p:ext>
            </p:extLst>
          </p:nvPr>
        </p:nvGraphicFramePr>
        <p:xfrm>
          <a:off x="395536" y="692696"/>
          <a:ext cx="8280920" cy="5040559"/>
        </p:xfrm>
        <a:graphic>
          <a:graphicData uri="http://schemas.openxmlformats.org/drawingml/2006/table">
            <a:tbl>
              <a:tblPr/>
              <a:tblGrid>
                <a:gridCol w="993126"/>
                <a:gridCol w="3841062"/>
                <a:gridCol w="3446732"/>
              </a:tblGrid>
              <a:tr h="1302767">
                <a:tc>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应用</a:t>
                      </a:r>
                      <a:endParaRPr kumimoji="0" lang="zh-CN" altLang="en-US" sz="2000" b="1" i="0" u="none" strike="noStrike" cap="none" normalizeH="0" baseline="0" dirty="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　</a:t>
                      </a:r>
                      <a:endParaRPr kumimoji="0" lang="zh-CN" altLang="en-US" sz="2000" b="1" i="0" u="none" strike="noStrike" cap="none" normalizeH="0" baseline="0" dirty="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　</a:t>
                      </a:r>
                      <a:endParaRPr kumimoji="0" lang="zh-CN" altLang="en-US" sz="2000" b="1" i="0" u="none" strike="noStrike" cap="none" normalizeH="0" baseline="0" dirty="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30342">
                <a:tc>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结果</a:t>
                      </a:r>
                      <a:endParaRPr kumimoji="0" lang="zh-CN" altLang="en-US" sz="2000" b="1" i="0" u="none" strike="noStrike" cap="none" normalizeH="0" baseline="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　</a:t>
                      </a:r>
                      <a:endParaRPr kumimoji="0" lang="zh-CN" altLang="en-US" sz="2000" b="1" i="0" u="none" strike="noStrike" cap="none" normalizeH="0" baseline="0" dirty="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　</a:t>
                      </a:r>
                      <a:endParaRPr kumimoji="0" lang="zh-CN" altLang="en-US" sz="2000" b="1" i="0" u="none" strike="noStrike" cap="none" normalizeH="0" baseline="0" dirty="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02767">
                <a:tc>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意义</a:t>
                      </a:r>
                      <a:endParaRPr kumimoji="0" lang="zh-CN" altLang="en-US" sz="2000" b="1" i="0" u="none" strike="noStrike" cap="none" normalizeH="0" baseline="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　</a:t>
                      </a:r>
                      <a:endParaRPr kumimoji="0" lang="zh-CN" altLang="en-US" sz="2000" b="1" i="0" u="none" strike="noStrike" cap="none" normalizeH="0" baseline="0" dirty="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　</a:t>
                      </a:r>
                      <a:endParaRPr kumimoji="0" lang="zh-CN" altLang="en-US" sz="2000" b="1" i="0" u="none" strike="noStrike" cap="none" normalizeH="0" baseline="0" dirty="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04683">
                <a:tc>
                  <a:txBody>
                    <a:bodyPr/>
                    <a:lstStyle/>
                    <a:p>
                      <a:pPr marL="0" marR="0" lvl="0" indent="0" algn="ctr" defTabSz="914400" rtl="0" eaLnBrk="1" fontAlgn="base" latinLnBrk="0" hangingPunct="1">
                        <a:lnSpc>
                          <a:spcPct val="122000"/>
                        </a:lnSpc>
                        <a:spcBef>
                          <a:spcPct val="0"/>
                        </a:spcBef>
                        <a:spcAft>
                          <a:spcPct val="0"/>
                        </a:spcAft>
                        <a:buClrTx/>
                        <a:buSzTx/>
                        <a:buFontTx/>
                        <a:buNone/>
                        <a:tabLst/>
                      </a:pPr>
                      <a:r>
                        <a:rPr kumimoji="0" lang="zh-CN" altLang="en-US" sz="20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rPr>
                        <a:t>联系</a:t>
                      </a:r>
                      <a:endParaRPr kumimoji="0" lang="zh-CN" altLang="en-US" sz="2000" b="1" i="0" u="none" strike="noStrike" cap="none" normalizeH="0" baseline="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22000"/>
                        </a:lnSpc>
                        <a:spcBef>
                          <a:spcPct val="0"/>
                        </a:spcBef>
                        <a:spcAft>
                          <a:spcPct val="0"/>
                        </a:spcAft>
                        <a:buClrTx/>
                        <a:buSzTx/>
                        <a:buFontTx/>
                        <a:buNone/>
                        <a:tabLst/>
                      </a:pPr>
                      <a:endParaRPr kumimoji="0" lang="zh-CN" altLang="en-US" sz="2000" b="1" i="0" u="none" strike="noStrike" cap="none" normalizeH="0" baseline="0" dirty="0" smtClean="0">
                        <a:ln>
                          <a:noFill/>
                        </a:ln>
                        <a:solidFill>
                          <a:schemeClr val="tx1"/>
                        </a:solidFill>
                        <a:effectLst/>
                        <a:latin typeface="Calibri" pitchFamily="34"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CN" altLang="en-US"/>
                    </a:p>
                  </a:txBody>
                  <a:tcPr/>
                </a:tc>
              </a:tr>
            </a:tbl>
          </a:graphicData>
        </a:graphic>
      </p:graphicFrame>
      <p:sp>
        <p:nvSpPr>
          <p:cNvPr id="2" name="TextBox 1"/>
          <p:cNvSpPr txBox="1"/>
          <p:nvPr/>
        </p:nvSpPr>
        <p:spPr>
          <a:xfrm>
            <a:off x="1619672" y="1052736"/>
            <a:ext cx="3528392" cy="402226"/>
          </a:xfrm>
          <a:prstGeom prst="rect">
            <a:avLst/>
          </a:prstGeom>
          <a:noFill/>
        </p:spPr>
        <p:txBody>
          <a:bodyPr wrap="square" rtlCol="0">
            <a:spAutoFit/>
          </a:bodyPr>
          <a:lstStyle/>
          <a:p>
            <a:pPr lvl="0" fontAlgn="base">
              <a:lnSpc>
                <a:spcPct val="122000"/>
              </a:lnSpc>
              <a:spcBef>
                <a:spcPct val="0"/>
              </a:spcBef>
              <a:spcAft>
                <a:spcPct val="0"/>
              </a:spcAft>
            </a:pPr>
            <a:r>
              <a:rPr lang="zh-CN" altLang="en-US" b="1" dirty="0">
                <a:latin typeface="Times New Roman" pitchFamily="18" charset="0"/>
                <a:ea typeface="宋体" pitchFamily="2" charset="-122"/>
                <a:cs typeface="Times New Roman" pitchFamily="18" charset="0"/>
              </a:rPr>
              <a:t>通过诱变育种培育新品种</a:t>
            </a:r>
            <a:endParaRPr lang="zh-CN" altLang="en-US" b="1" dirty="0">
              <a:latin typeface="Calibri" pitchFamily="34" charset="0"/>
              <a:ea typeface="宋体" pitchFamily="2" charset="-122"/>
            </a:endParaRPr>
          </a:p>
        </p:txBody>
      </p:sp>
      <p:sp>
        <p:nvSpPr>
          <p:cNvPr id="3" name="TextBox 2"/>
          <p:cNvSpPr txBox="1"/>
          <p:nvPr/>
        </p:nvSpPr>
        <p:spPr>
          <a:xfrm>
            <a:off x="5580112" y="1052736"/>
            <a:ext cx="2880320" cy="740139"/>
          </a:xfrm>
          <a:prstGeom prst="rect">
            <a:avLst/>
          </a:prstGeom>
          <a:noFill/>
        </p:spPr>
        <p:txBody>
          <a:bodyPr wrap="square" rtlCol="0">
            <a:spAutoFit/>
          </a:bodyPr>
          <a:lstStyle/>
          <a:p>
            <a:pPr lvl="0" fontAlgn="base">
              <a:lnSpc>
                <a:spcPct val="122000"/>
              </a:lnSpc>
              <a:spcBef>
                <a:spcPct val="0"/>
              </a:spcBef>
              <a:spcAft>
                <a:spcPct val="0"/>
              </a:spcAft>
            </a:pPr>
            <a:r>
              <a:rPr lang="zh-CN" altLang="en-US" b="1" dirty="0">
                <a:latin typeface="Times New Roman" pitchFamily="18" charset="0"/>
                <a:ea typeface="宋体" pitchFamily="2" charset="-122"/>
                <a:cs typeface="Times New Roman" pitchFamily="18" charset="0"/>
              </a:rPr>
              <a:t>通过杂交育种使性状重组，可培育优良品种</a:t>
            </a:r>
            <a:endParaRPr lang="zh-CN" altLang="en-US" b="1" dirty="0">
              <a:latin typeface="Calibri" pitchFamily="34" charset="0"/>
              <a:ea typeface="宋体" pitchFamily="2" charset="-122"/>
            </a:endParaRPr>
          </a:p>
        </p:txBody>
      </p:sp>
      <p:sp>
        <p:nvSpPr>
          <p:cNvPr id="4" name="TextBox 3"/>
          <p:cNvSpPr txBox="1"/>
          <p:nvPr/>
        </p:nvSpPr>
        <p:spPr>
          <a:xfrm>
            <a:off x="1619672" y="2204864"/>
            <a:ext cx="3528392" cy="402226"/>
          </a:xfrm>
          <a:prstGeom prst="rect">
            <a:avLst/>
          </a:prstGeom>
          <a:noFill/>
        </p:spPr>
        <p:txBody>
          <a:bodyPr wrap="square" rtlCol="0">
            <a:spAutoFit/>
          </a:bodyPr>
          <a:lstStyle/>
          <a:p>
            <a:pPr lvl="0" fontAlgn="base">
              <a:lnSpc>
                <a:spcPct val="122000"/>
              </a:lnSpc>
              <a:spcBef>
                <a:spcPct val="0"/>
              </a:spcBef>
              <a:spcAft>
                <a:spcPct val="0"/>
              </a:spcAft>
            </a:pPr>
            <a:r>
              <a:rPr lang="zh-CN" altLang="en-US" b="1" dirty="0">
                <a:latin typeface="Times New Roman" pitchFamily="18" charset="0"/>
                <a:ea typeface="宋体" pitchFamily="2" charset="-122"/>
                <a:cs typeface="Times New Roman" pitchFamily="18" charset="0"/>
              </a:rPr>
              <a:t>产生新基因，控制新性状</a:t>
            </a:r>
            <a:endParaRPr lang="zh-CN" altLang="en-US" b="1" dirty="0">
              <a:latin typeface="Calibri" pitchFamily="34" charset="0"/>
              <a:ea typeface="宋体" pitchFamily="2" charset="-122"/>
            </a:endParaRPr>
          </a:p>
        </p:txBody>
      </p:sp>
      <p:sp>
        <p:nvSpPr>
          <p:cNvPr id="6" name="TextBox 5"/>
          <p:cNvSpPr txBox="1"/>
          <p:nvPr/>
        </p:nvSpPr>
        <p:spPr>
          <a:xfrm>
            <a:off x="5436096" y="2204864"/>
            <a:ext cx="3024336" cy="646331"/>
          </a:xfrm>
          <a:prstGeom prst="rect">
            <a:avLst/>
          </a:prstGeom>
          <a:noFill/>
        </p:spPr>
        <p:txBody>
          <a:bodyPr wrap="square" rtlCol="0">
            <a:spAutoFit/>
          </a:bodyPr>
          <a:lstStyle/>
          <a:p>
            <a:r>
              <a:rPr lang="zh-CN" altLang="en-US" b="1" dirty="0">
                <a:latin typeface="Times New Roman" pitchFamily="18" charset="0"/>
                <a:ea typeface="宋体" pitchFamily="2" charset="-122"/>
                <a:cs typeface="Times New Roman" pitchFamily="18" charset="0"/>
              </a:rPr>
              <a:t>产生新的基因型，不产生新的基因</a:t>
            </a:r>
            <a:endParaRPr lang="zh-CN" altLang="en-US" dirty="0"/>
          </a:p>
        </p:txBody>
      </p:sp>
      <p:sp>
        <p:nvSpPr>
          <p:cNvPr id="7" name="TextBox 6"/>
          <p:cNvSpPr txBox="1"/>
          <p:nvPr/>
        </p:nvSpPr>
        <p:spPr>
          <a:xfrm>
            <a:off x="1649016" y="3429000"/>
            <a:ext cx="3384376" cy="646331"/>
          </a:xfrm>
          <a:prstGeom prst="rect">
            <a:avLst/>
          </a:prstGeom>
          <a:noFill/>
        </p:spPr>
        <p:txBody>
          <a:bodyPr wrap="square" rtlCol="0">
            <a:spAutoFit/>
          </a:bodyPr>
          <a:lstStyle/>
          <a:p>
            <a:r>
              <a:rPr lang="zh-CN" altLang="en-US" b="1" dirty="0">
                <a:latin typeface="Times New Roman" pitchFamily="18" charset="0"/>
                <a:ea typeface="宋体" pitchFamily="2" charset="-122"/>
                <a:cs typeface="Times New Roman" pitchFamily="18" charset="0"/>
              </a:rPr>
              <a:t>是生物变异的根本来源，生物进化的原始材料</a:t>
            </a:r>
            <a:endParaRPr lang="zh-CN" altLang="en-US" dirty="0"/>
          </a:p>
        </p:txBody>
      </p:sp>
      <p:sp>
        <p:nvSpPr>
          <p:cNvPr id="8" name="TextBox 7"/>
          <p:cNvSpPr txBox="1"/>
          <p:nvPr/>
        </p:nvSpPr>
        <p:spPr>
          <a:xfrm>
            <a:off x="5580112" y="3429000"/>
            <a:ext cx="2736304" cy="646331"/>
          </a:xfrm>
          <a:prstGeom prst="rect">
            <a:avLst/>
          </a:prstGeom>
          <a:noFill/>
        </p:spPr>
        <p:txBody>
          <a:bodyPr wrap="square" rtlCol="0">
            <a:spAutoFit/>
          </a:bodyPr>
          <a:lstStyle/>
          <a:p>
            <a:r>
              <a:rPr lang="zh-CN" altLang="en-US" b="1" dirty="0">
                <a:latin typeface="Times New Roman" pitchFamily="18" charset="0"/>
                <a:ea typeface="宋体" pitchFamily="2" charset="-122"/>
                <a:cs typeface="Times New Roman" pitchFamily="18" charset="0"/>
              </a:rPr>
              <a:t>生物变异的重要来源，有利于生物进化</a:t>
            </a:r>
            <a:endParaRPr lang="zh-CN" altLang="en-US" dirty="0"/>
          </a:p>
        </p:txBody>
      </p:sp>
      <p:sp>
        <p:nvSpPr>
          <p:cNvPr id="9" name="TextBox 8"/>
          <p:cNvSpPr txBox="1"/>
          <p:nvPr/>
        </p:nvSpPr>
        <p:spPr>
          <a:xfrm>
            <a:off x="1907704" y="4653136"/>
            <a:ext cx="6408712" cy="740139"/>
          </a:xfrm>
          <a:prstGeom prst="rect">
            <a:avLst/>
          </a:prstGeom>
          <a:noFill/>
        </p:spPr>
        <p:txBody>
          <a:bodyPr wrap="square" rtlCol="0">
            <a:spAutoFit/>
          </a:bodyPr>
          <a:lstStyle/>
          <a:p>
            <a:pPr lvl="0" fontAlgn="base">
              <a:lnSpc>
                <a:spcPct val="122000"/>
              </a:lnSpc>
              <a:spcBef>
                <a:spcPct val="0"/>
              </a:spcBef>
              <a:spcAft>
                <a:spcPct val="0"/>
              </a:spcAft>
            </a:pPr>
            <a:r>
              <a:rPr lang="zh-CN" altLang="en-US" b="1" dirty="0">
                <a:latin typeface="Times New Roman" pitchFamily="18" charset="0"/>
                <a:ea typeface="宋体" pitchFamily="2" charset="-122"/>
                <a:cs typeface="Times New Roman" pitchFamily="18" charset="0"/>
              </a:rPr>
              <a:t>　通过基因突变产生新基因，为基因重组提供自由组合的新基因，基因突变是基因重组的基础</a:t>
            </a:r>
            <a:endParaRPr lang="zh-CN" altLang="en-US" b="1" dirty="0">
              <a:latin typeface="Calibri" pitchFamily="34" charset="0"/>
              <a:ea typeface="宋体" pitchFamily="2" charset="-122"/>
            </a:endParaRPr>
          </a:p>
        </p:txBody>
      </p:sp>
    </p:spTree>
    <p:extLst>
      <p:ext uri="{BB962C8B-B14F-4D97-AF65-F5344CB8AC3E}">
        <p14:creationId xmlns:p14="http://schemas.microsoft.com/office/powerpoint/2010/main" val="6742762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randombar(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randombar(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randombar(horizont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randombar(horizontal)">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randombar(horizontal)">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P spid="7" grpId="0"/>
      <p:bldP spid="8"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descr="中国教育出版网"/>
          <p:cNvSpPr txBox="1">
            <a:spLocks noChangeArrowheads="1"/>
          </p:cNvSpPr>
          <p:nvPr/>
        </p:nvSpPr>
        <p:spPr bwMode="auto">
          <a:xfrm>
            <a:off x="323528" y="611676"/>
            <a:ext cx="8610923"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200" b="1">
                <a:solidFill>
                  <a:schemeClr val="tx1"/>
                </a:solidFill>
                <a:latin typeface="Arial" pitchFamily="34" charset="0"/>
                <a:ea typeface="宋体" pitchFamily="2" charset="-122"/>
              </a:defRPr>
            </a:lvl1pPr>
            <a:lvl2pPr marL="742950" indent="-285750" eaLnBrk="0" hangingPunct="0">
              <a:defRPr sz="2200" b="1">
                <a:solidFill>
                  <a:schemeClr val="tx1"/>
                </a:solidFill>
                <a:latin typeface="Arial" pitchFamily="34" charset="0"/>
                <a:ea typeface="宋体" pitchFamily="2" charset="-122"/>
              </a:defRPr>
            </a:lvl2pPr>
            <a:lvl3pPr marL="1143000" indent="-228600" eaLnBrk="0" hangingPunct="0">
              <a:defRPr sz="2200" b="1">
                <a:solidFill>
                  <a:schemeClr val="tx1"/>
                </a:solidFill>
                <a:latin typeface="Arial" pitchFamily="34" charset="0"/>
                <a:ea typeface="宋体" pitchFamily="2" charset="-122"/>
              </a:defRPr>
            </a:lvl3pPr>
            <a:lvl4pPr marL="1600200" indent="-228600" eaLnBrk="0" hangingPunct="0">
              <a:defRPr sz="2200" b="1">
                <a:solidFill>
                  <a:schemeClr val="tx1"/>
                </a:solidFill>
                <a:latin typeface="Arial" pitchFamily="34" charset="0"/>
                <a:ea typeface="宋体" pitchFamily="2" charset="-122"/>
              </a:defRPr>
            </a:lvl4pPr>
            <a:lvl5pPr marL="2057400" indent="-228600" eaLnBrk="0" hangingPunct="0">
              <a:defRPr sz="2200"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sz="2200"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sz="2200"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sz="2200"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sz="2200" b="1">
                <a:solidFill>
                  <a:schemeClr val="tx1"/>
                </a:solidFill>
                <a:latin typeface="Arial" pitchFamily="34" charset="0"/>
                <a:ea typeface="宋体" pitchFamily="2" charset="-122"/>
              </a:defRPr>
            </a:lvl9pPr>
          </a:lstStyle>
          <a:p>
            <a:pPr eaLnBrk="1" hangingPunct="1">
              <a:lnSpc>
                <a:spcPct val="150000"/>
              </a:lnSpc>
            </a:pPr>
            <a:r>
              <a:rPr lang="en-US" altLang="zh-CN" sz="2400" dirty="0">
                <a:solidFill>
                  <a:srgbClr val="FF0000"/>
                </a:solidFill>
                <a:latin typeface="楷体_GB2312" pitchFamily="49" charset="-122"/>
                <a:ea typeface="楷体_GB2312" pitchFamily="49" charset="-122"/>
              </a:rPr>
              <a:t>【</a:t>
            </a:r>
            <a:r>
              <a:rPr lang="zh-CN" altLang="en-US" sz="2400" dirty="0">
                <a:solidFill>
                  <a:srgbClr val="FF0000"/>
                </a:solidFill>
                <a:latin typeface="楷体_GB2312" pitchFamily="49" charset="-122"/>
                <a:ea typeface="楷体_GB2312" pitchFamily="49" charset="-122"/>
              </a:rPr>
              <a:t>高考警示</a:t>
            </a:r>
            <a:r>
              <a:rPr lang="en-US" altLang="zh-CN" sz="2400" dirty="0">
                <a:solidFill>
                  <a:srgbClr val="FF0000"/>
                </a:solidFill>
                <a:latin typeface="楷体_GB2312" pitchFamily="49" charset="-122"/>
                <a:ea typeface="楷体_GB2312" pitchFamily="49" charset="-122"/>
              </a:rPr>
              <a:t>】</a:t>
            </a:r>
          </a:p>
          <a:p>
            <a:pPr eaLnBrk="1" hangingPunct="1">
              <a:lnSpc>
                <a:spcPct val="150000"/>
              </a:lnSpc>
            </a:pPr>
            <a:r>
              <a:rPr lang="en-US" altLang="zh-CN" sz="2400" dirty="0">
                <a:solidFill>
                  <a:srgbClr val="000000"/>
                </a:solidFill>
                <a:latin typeface="楷体_GB2312" pitchFamily="49" charset="-122"/>
                <a:ea typeface="楷体_GB2312" pitchFamily="49" charset="-122"/>
                <a:cs typeface="Times New Roman" pitchFamily="18" charset="0"/>
              </a:rPr>
              <a:t>(1)</a:t>
            </a:r>
            <a:r>
              <a:rPr lang="zh-CN" altLang="en-US" sz="2400" dirty="0">
                <a:solidFill>
                  <a:srgbClr val="000000"/>
                </a:solidFill>
                <a:latin typeface="楷体_GB2312" pitchFamily="49" charset="-122"/>
                <a:ea typeface="楷体_GB2312" pitchFamily="49" charset="-122"/>
                <a:cs typeface="Times New Roman" pitchFamily="18" charset="0"/>
              </a:rPr>
              <a:t>交叉互换≠基因重组。如果交叉互换发生在同源染色体之间叫基因重组</a:t>
            </a:r>
            <a:r>
              <a:rPr lang="en-US" altLang="zh-CN" sz="2400" dirty="0">
                <a:solidFill>
                  <a:srgbClr val="000000"/>
                </a:solidFill>
                <a:latin typeface="楷体_GB2312" pitchFamily="49" charset="-122"/>
                <a:ea typeface="楷体_GB2312" pitchFamily="49" charset="-122"/>
                <a:cs typeface="Times New Roman" pitchFamily="18" charset="0"/>
              </a:rPr>
              <a:t>;</a:t>
            </a:r>
            <a:r>
              <a:rPr lang="zh-CN" altLang="en-US" sz="2400" dirty="0">
                <a:solidFill>
                  <a:srgbClr val="000000"/>
                </a:solidFill>
                <a:latin typeface="楷体_GB2312" pitchFamily="49" charset="-122"/>
                <a:ea typeface="楷体_GB2312" pitchFamily="49" charset="-122"/>
                <a:cs typeface="Times New Roman" pitchFamily="18" charset="0"/>
              </a:rPr>
              <a:t>如果发生在非同源染色体之间叫易位</a:t>
            </a:r>
            <a:r>
              <a:rPr lang="en-US" altLang="zh-CN" sz="2400" dirty="0">
                <a:solidFill>
                  <a:srgbClr val="000000"/>
                </a:solidFill>
                <a:latin typeface="楷体_GB2312" pitchFamily="49" charset="-122"/>
                <a:ea typeface="楷体_GB2312" pitchFamily="49" charset="-122"/>
                <a:cs typeface="Times New Roman" pitchFamily="18" charset="0"/>
              </a:rPr>
              <a:t>,</a:t>
            </a:r>
            <a:r>
              <a:rPr lang="zh-CN" altLang="en-US" sz="2400" dirty="0">
                <a:solidFill>
                  <a:srgbClr val="000000"/>
                </a:solidFill>
                <a:latin typeface="楷体_GB2312" pitchFamily="49" charset="-122"/>
                <a:ea typeface="楷体_GB2312" pitchFamily="49" charset="-122"/>
                <a:cs typeface="Times New Roman" pitchFamily="18" charset="0"/>
              </a:rPr>
              <a:t>属于染色体结构变异。</a:t>
            </a:r>
          </a:p>
          <a:p>
            <a:pPr eaLnBrk="1" hangingPunct="1">
              <a:lnSpc>
                <a:spcPct val="150000"/>
              </a:lnSpc>
            </a:pPr>
            <a:r>
              <a:rPr lang="en-US" altLang="zh-CN" sz="2400" dirty="0">
                <a:solidFill>
                  <a:srgbClr val="000000"/>
                </a:solidFill>
                <a:latin typeface="楷体_GB2312" pitchFamily="49" charset="-122"/>
                <a:ea typeface="楷体_GB2312" pitchFamily="49" charset="-122"/>
                <a:cs typeface="Times New Roman" pitchFamily="18" charset="0"/>
              </a:rPr>
              <a:t>(2)</a:t>
            </a:r>
            <a:r>
              <a:rPr lang="zh-CN" altLang="en-US" sz="2400" dirty="0">
                <a:solidFill>
                  <a:srgbClr val="000000"/>
                </a:solidFill>
                <a:latin typeface="楷体_GB2312" pitchFamily="49" charset="-122"/>
                <a:ea typeface="楷体_GB2312" pitchFamily="49" charset="-122"/>
                <a:cs typeface="Times New Roman" pitchFamily="18" charset="0"/>
              </a:rPr>
              <a:t>精卵结合并没有发生基因重组。来自父方、母方的染色体为同源染色体</a:t>
            </a:r>
            <a:r>
              <a:rPr lang="en-US" altLang="zh-CN" sz="2400" dirty="0">
                <a:solidFill>
                  <a:srgbClr val="000000"/>
                </a:solidFill>
                <a:latin typeface="楷体_GB2312" pitchFamily="49" charset="-122"/>
                <a:ea typeface="楷体_GB2312" pitchFamily="49" charset="-122"/>
                <a:cs typeface="Times New Roman" pitchFamily="18" charset="0"/>
              </a:rPr>
              <a:t>,</a:t>
            </a:r>
            <a:r>
              <a:rPr lang="zh-CN" altLang="en-US" sz="2400" dirty="0">
                <a:solidFill>
                  <a:srgbClr val="000000"/>
                </a:solidFill>
                <a:latin typeface="楷体_GB2312" pitchFamily="49" charset="-122"/>
                <a:ea typeface="楷体_GB2312" pitchFamily="49" charset="-122"/>
                <a:cs typeface="Times New Roman" pitchFamily="18" charset="0"/>
              </a:rPr>
              <a:t>每一对同源染色体上都有控制相同性状的基因。</a:t>
            </a:r>
          </a:p>
          <a:p>
            <a:pPr eaLnBrk="1" hangingPunct="1">
              <a:lnSpc>
                <a:spcPct val="150000"/>
              </a:lnSpc>
            </a:pPr>
            <a:r>
              <a:rPr lang="en-US" altLang="zh-CN" sz="2400" dirty="0">
                <a:solidFill>
                  <a:srgbClr val="000000"/>
                </a:solidFill>
                <a:latin typeface="楷体_GB2312" pitchFamily="49" charset="-122"/>
                <a:ea typeface="楷体_GB2312" pitchFamily="49" charset="-122"/>
                <a:cs typeface="Times New Roman" pitchFamily="18" charset="0"/>
              </a:rPr>
              <a:t>(3)</a:t>
            </a:r>
            <a:r>
              <a:rPr lang="zh-CN" altLang="en-US" sz="2400" dirty="0">
                <a:solidFill>
                  <a:srgbClr val="000000"/>
                </a:solidFill>
                <a:latin typeface="楷体_GB2312" pitchFamily="49" charset="-122"/>
                <a:ea typeface="楷体_GB2312" pitchFamily="49" charset="-122"/>
                <a:cs typeface="Times New Roman" pitchFamily="18" charset="0"/>
              </a:rPr>
              <a:t>基因重组在人工操作下也可以实现</a:t>
            </a:r>
            <a:r>
              <a:rPr lang="en-US" altLang="zh-CN" sz="2400" dirty="0">
                <a:solidFill>
                  <a:srgbClr val="000000"/>
                </a:solidFill>
                <a:latin typeface="楷体_GB2312" pitchFamily="49" charset="-122"/>
                <a:ea typeface="楷体_GB2312" pitchFamily="49" charset="-122"/>
                <a:cs typeface="Times New Roman" pitchFamily="18" charset="0"/>
              </a:rPr>
              <a:t>,</a:t>
            </a:r>
            <a:r>
              <a:rPr lang="zh-CN" altLang="en-US" sz="2400" dirty="0">
                <a:solidFill>
                  <a:srgbClr val="000000"/>
                </a:solidFill>
                <a:latin typeface="楷体_GB2312" pitchFamily="49" charset="-122"/>
                <a:ea typeface="楷体_GB2312" pitchFamily="49" charset="-122"/>
                <a:cs typeface="Times New Roman" pitchFamily="18" charset="0"/>
              </a:rPr>
              <a:t>如基因工程、肺炎双球菌转化中都发生了基因重组。</a:t>
            </a:r>
          </a:p>
        </p:txBody>
      </p:sp>
    </p:spTree>
    <p:extLst>
      <p:ext uri="{BB962C8B-B14F-4D97-AF65-F5344CB8AC3E}">
        <p14:creationId xmlns:p14="http://schemas.microsoft.com/office/powerpoint/2010/main" val="8780530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0"/>
            <a:ext cx="9144000" cy="1268760"/>
          </a:xfrm>
          <a:prstGeom prst="rect">
            <a:avLst/>
          </a:prstGeom>
          <a:gradFill>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path path="rect">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4000" b="1" dirty="0" smtClean="0"/>
              <a:t>四、变异原因与变异类型的实验探究</a:t>
            </a:r>
            <a:endParaRPr lang="zh-CN" altLang="en-US" sz="4000" b="1" dirty="0"/>
          </a:p>
        </p:txBody>
      </p:sp>
      <p:sp>
        <p:nvSpPr>
          <p:cNvPr id="5" name="TextBox 4"/>
          <p:cNvSpPr txBox="1"/>
          <p:nvPr/>
        </p:nvSpPr>
        <p:spPr>
          <a:xfrm>
            <a:off x="323528" y="1484784"/>
            <a:ext cx="5040560" cy="461665"/>
          </a:xfrm>
          <a:prstGeom prst="rect">
            <a:avLst/>
          </a:prstGeom>
          <a:noFill/>
        </p:spPr>
        <p:txBody>
          <a:bodyPr wrap="square" rtlCol="0">
            <a:spAutoFit/>
          </a:bodyPr>
          <a:lstStyle/>
          <a:p>
            <a:r>
              <a:rPr lang="en-US" altLang="zh-CN" sz="2400" b="1" dirty="0" smtClean="0"/>
              <a:t>1</a:t>
            </a:r>
            <a:r>
              <a:rPr lang="zh-CN" altLang="en-US" sz="2400" b="1" dirty="0" smtClean="0"/>
              <a:t>、染色体变异鱼基因突变的辨别：</a:t>
            </a:r>
            <a:endParaRPr lang="zh-CN" altLang="en-US" sz="2400" b="1" dirty="0"/>
          </a:p>
        </p:txBody>
      </p:sp>
      <p:sp>
        <p:nvSpPr>
          <p:cNvPr id="6" name="TextBox 5"/>
          <p:cNvSpPr txBox="1"/>
          <p:nvPr/>
        </p:nvSpPr>
        <p:spPr>
          <a:xfrm>
            <a:off x="323528" y="2780928"/>
            <a:ext cx="5328592" cy="461665"/>
          </a:xfrm>
          <a:prstGeom prst="rect">
            <a:avLst/>
          </a:prstGeom>
          <a:noFill/>
        </p:spPr>
        <p:txBody>
          <a:bodyPr wrap="square" rtlCol="0">
            <a:spAutoFit/>
          </a:bodyPr>
          <a:lstStyle/>
          <a:p>
            <a:r>
              <a:rPr lang="en-US" altLang="zh-CN" sz="2400" b="1" dirty="0" smtClean="0"/>
              <a:t>2</a:t>
            </a:r>
            <a:r>
              <a:rPr lang="zh-CN" altLang="en-US" sz="2400" b="1" dirty="0" smtClean="0"/>
              <a:t>、显性突变与隐性突变的辨别：</a:t>
            </a:r>
            <a:endParaRPr lang="en-US" altLang="zh-CN" sz="2400" b="1" dirty="0" smtClean="0"/>
          </a:p>
        </p:txBody>
      </p:sp>
      <p:sp>
        <p:nvSpPr>
          <p:cNvPr id="7" name="TextBox 6"/>
          <p:cNvSpPr txBox="1"/>
          <p:nvPr/>
        </p:nvSpPr>
        <p:spPr>
          <a:xfrm>
            <a:off x="323528" y="3933056"/>
            <a:ext cx="6264696" cy="830997"/>
          </a:xfrm>
          <a:prstGeom prst="rect">
            <a:avLst/>
          </a:prstGeom>
          <a:noFill/>
        </p:spPr>
        <p:txBody>
          <a:bodyPr wrap="square" rtlCol="0">
            <a:spAutoFit/>
          </a:bodyPr>
          <a:lstStyle/>
          <a:p>
            <a:r>
              <a:rPr lang="en-US" altLang="zh-CN" sz="2400" b="1" dirty="0" smtClean="0"/>
              <a:t>3</a:t>
            </a:r>
            <a:r>
              <a:rPr lang="zh-CN" altLang="en-US" sz="2400" b="1" dirty="0" smtClean="0"/>
              <a:t>、由基因突变引起的变异与仅由环境条件改变引起的变异辨别：</a:t>
            </a:r>
            <a:endParaRPr lang="zh-CN" altLang="en-US" sz="2400" b="1" dirty="0"/>
          </a:p>
        </p:txBody>
      </p:sp>
    </p:spTree>
    <p:extLst>
      <p:ext uri="{BB962C8B-B14F-4D97-AF65-F5344CB8AC3E}">
        <p14:creationId xmlns:p14="http://schemas.microsoft.com/office/powerpoint/2010/main" val="2547641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randombar(horizont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66448" y="1340768"/>
            <a:ext cx="8277552" cy="2677656"/>
          </a:xfrm>
          <a:prstGeom prst="rect">
            <a:avLst/>
          </a:prstGeom>
          <a:noFill/>
        </p:spPr>
        <p:txBody>
          <a:bodyPr wrap="square" rtlCol="0">
            <a:spAutoFit/>
          </a:bodyPr>
          <a:lstStyle/>
          <a:p>
            <a:r>
              <a:rPr lang="zh-CN" altLang="en-US" sz="4000" b="1" dirty="0" smtClean="0">
                <a:solidFill>
                  <a:srgbClr val="C00000"/>
                </a:solidFill>
              </a:rPr>
              <a:t>本讲的三个知识要点</a:t>
            </a:r>
            <a:r>
              <a:rPr lang="zh-CN" altLang="en-US" sz="4000" b="1" dirty="0" smtClean="0"/>
              <a:t>：</a:t>
            </a:r>
            <a:endParaRPr lang="en-US" altLang="zh-CN" sz="4000" b="1" dirty="0" smtClean="0"/>
          </a:p>
          <a:p>
            <a:r>
              <a:rPr lang="zh-CN" altLang="en-US" sz="3200" dirty="0" smtClean="0"/>
              <a:t>    一、生物变异的类型</a:t>
            </a:r>
            <a:endParaRPr lang="en-US" altLang="zh-CN" sz="3200" dirty="0" smtClean="0"/>
          </a:p>
          <a:p>
            <a:r>
              <a:rPr lang="zh-CN" altLang="en-US" sz="3200" dirty="0" smtClean="0"/>
              <a:t>    二、基因突变</a:t>
            </a:r>
            <a:endParaRPr lang="en-US" altLang="zh-CN" sz="3200" dirty="0" smtClean="0"/>
          </a:p>
          <a:p>
            <a:r>
              <a:rPr lang="zh-CN" altLang="en-US" sz="3200" dirty="0" smtClean="0"/>
              <a:t>    三、基因重</a:t>
            </a:r>
            <a:r>
              <a:rPr lang="zh-CN" altLang="en-US" sz="3200" dirty="0" smtClean="0"/>
              <a:t>组</a:t>
            </a:r>
            <a:endParaRPr lang="en-US" altLang="zh-CN" sz="3200" dirty="0" smtClean="0"/>
          </a:p>
          <a:p>
            <a:r>
              <a:rPr lang="zh-CN" altLang="en-US" sz="3200" dirty="0" smtClean="0"/>
              <a:t>    四、变异原因和变异类型的实验探究</a:t>
            </a:r>
            <a:endParaRPr lang="zh-CN" altLang="en-US" sz="3200" dirty="0"/>
          </a:p>
        </p:txBody>
      </p:sp>
    </p:spTree>
    <p:extLst>
      <p:ext uri="{BB962C8B-B14F-4D97-AF65-F5344CB8AC3E}">
        <p14:creationId xmlns:p14="http://schemas.microsoft.com/office/powerpoint/2010/main" val="8360425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1268760"/>
            <a:ext cx="8229600" cy="3600400"/>
          </a:xfrm>
        </p:spPr>
        <p:txBody>
          <a:bodyPr>
            <a:normAutofit/>
          </a:bodyPr>
          <a:lstStyle/>
          <a:p>
            <a:pPr marL="0" indent="0">
              <a:buNone/>
            </a:pPr>
            <a:r>
              <a:rPr lang="en-US" altLang="zh-CN" dirty="0" smtClean="0">
                <a:solidFill>
                  <a:srgbClr val="C00000"/>
                </a:solidFill>
              </a:rPr>
              <a:t>1</a:t>
            </a:r>
            <a:r>
              <a:rPr lang="zh-CN" altLang="en-US" dirty="0" smtClean="0">
                <a:solidFill>
                  <a:srgbClr val="C00000"/>
                </a:solidFill>
              </a:rPr>
              <a:t>、不可遗传的变异</a:t>
            </a:r>
            <a:r>
              <a:rPr lang="en-US" altLang="zh-CN" dirty="0" smtClean="0">
                <a:solidFill>
                  <a:srgbClr val="C00000"/>
                </a:solidFill>
              </a:rPr>
              <a:t>:</a:t>
            </a:r>
          </a:p>
          <a:p>
            <a:pPr marL="0" indent="0">
              <a:buNone/>
            </a:pPr>
            <a:r>
              <a:rPr lang="en-US" altLang="zh-CN" sz="2800" dirty="0"/>
              <a:t> </a:t>
            </a:r>
            <a:r>
              <a:rPr lang="en-US" altLang="zh-CN" sz="2800" dirty="0" smtClean="0"/>
              <a:t>        </a:t>
            </a:r>
            <a:r>
              <a:rPr lang="zh-CN" altLang="en-US" sz="2800" dirty="0" smtClean="0"/>
              <a:t>由于环境因素引起的性状变异，生物体内的遗传物质没有改变，因而不会遗传。</a:t>
            </a:r>
            <a:endParaRPr lang="en-US" altLang="zh-CN" sz="2400" dirty="0" smtClean="0"/>
          </a:p>
          <a:p>
            <a:pPr marL="0" indent="0">
              <a:buNone/>
            </a:pPr>
            <a:r>
              <a:rPr lang="en-US" altLang="zh-CN" dirty="0" smtClean="0">
                <a:solidFill>
                  <a:srgbClr val="C00000"/>
                </a:solidFill>
              </a:rPr>
              <a:t>2</a:t>
            </a:r>
            <a:r>
              <a:rPr lang="zh-CN" altLang="en-US" dirty="0" smtClean="0">
                <a:solidFill>
                  <a:srgbClr val="C00000"/>
                </a:solidFill>
              </a:rPr>
              <a:t>、可遗传变异：</a:t>
            </a:r>
            <a:endParaRPr lang="en-US" altLang="zh-CN" dirty="0" smtClean="0">
              <a:solidFill>
                <a:srgbClr val="C00000"/>
              </a:solidFill>
            </a:endParaRPr>
          </a:p>
          <a:p>
            <a:pPr marL="0" indent="0">
              <a:buNone/>
            </a:pPr>
            <a:r>
              <a:rPr lang="en-US" altLang="zh-CN" dirty="0">
                <a:solidFill>
                  <a:srgbClr val="C00000"/>
                </a:solidFill>
              </a:rPr>
              <a:t> </a:t>
            </a:r>
            <a:r>
              <a:rPr lang="en-US" altLang="zh-CN" dirty="0" smtClean="0">
                <a:solidFill>
                  <a:srgbClr val="C00000"/>
                </a:solidFill>
              </a:rPr>
              <a:t>       </a:t>
            </a:r>
            <a:r>
              <a:rPr lang="zh-CN" altLang="en-US" sz="2800" dirty="0" smtClean="0"/>
              <a:t>由于遗传物质的改变引起的，能够遗传给后代的变异。</a:t>
            </a:r>
            <a:endParaRPr lang="zh-CN" altLang="en-US" dirty="0"/>
          </a:p>
        </p:txBody>
      </p:sp>
      <p:sp>
        <p:nvSpPr>
          <p:cNvPr id="4" name="矩形 3"/>
          <p:cNvSpPr/>
          <p:nvPr/>
        </p:nvSpPr>
        <p:spPr>
          <a:xfrm>
            <a:off x="0" y="0"/>
            <a:ext cx="9144000" cy="1268760"/>
          </a:xfrm>
          <a:prstGeom prst="rect">
            <a:avLst/>
          </a:prstGeom>
          <a:gradFill>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path path="rect">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4800" b="1" dirty="0" smtClean="0"/>
              <a:t>一、生物变异的类型</a:t>
            </a:r>
            <a:endParaRPr lang="zh-CN" altLang="en-US" sz="4800" b="1" dirty="0"/>
          </a:p>
        </p:txBody>
      </p:sp>
      <p:grpSp>
        <p:nvGrpSpPr>
          <p:cNvPr id="8" name="组合 7"/>
          <p:cNvGrpSpPr/>
          <p:nvPr/>
        </p:nvGrpSpPr>
        <p:grpSpPr>
          <a:xfrm>
            <a:off x="2093288" y="4080000"/>
            <a:ext cx="4566944" cy="1957524"/>
            <a:chOff x="2093288" y="4080000"/>
            <a:chExt cx="4566944" cy="1957524"/>
          </a:xfrm>
        </p:grpSpPr>
        <p:sp>
          <p:nvSpPr>
            <p:cNvPr id="5" name="左大括号 4"/>
            <p:cNvSpPr/>
            <p:nvPr/>
          </p:nvSpPr>
          <p:spPr>
            <a:xfrm>
              <a:off x="3173408" y="4202580"/>
              <a:ext cx="432048" cy="1712364"/>
            </a:xfrm>
            <a:prstGeom prst="leftBrace">
              <a:avLst/>
            </a:prstGeom>
            <a:ln w="317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6" name="TextBox 5"/>
            <p:cNvSpPr txBox="1"/>
            <p:nvPr/>
          </p:nvSpPr>
          <p:spPr>
            <a:xfrm>
              <a:off x="2093288" y="4797152"/>
              <a:ext cx="1296144" cy="523220"/>
            </a:xfrm>
            <a:prstGeom prst="rect">
              <a:avLst/>
            </a:prstGeom>
            <a:noFill/>
          </p:spPr>
          <p:txBody>
            <a:bodyPr wrap="square" rtlCol="0">
              <a:spAutoFit/>
            </a:bodyPr>
            <a:lstStyle/>
            <a:p>
              <a:r>
                <a:rPr lang="zh-CN" altLang="en-US" sz="2800" b="1" dirty="0" smtClean="0"/>
                <a:t>分为</a:t>
              </a:r>
              <a:endParaRPr lang="zh-CN" altLang="en-US" sz="2800" b="1" dirty="0"/>
            </a:p>
          </p:txBody>
        </p:sp>
        <p:sp>
          <p:nvSpPr>
            <p:cNvPr id="7" name="TextBox 6"/>
            <p:cNvSpPr txBox="1"/>
            <p:nvPr/>
          </p:nvSpPr>
          <p:spPr>
            <a:xfrm>
              <a:off x="3707904" y="4080000"/>
              <a:ext cx="2952328" cy="1957524"/>
            </a:xfrm>
            <a:prstGeom prst="rect">
              <a:avLst/>
            </a:prstGeom>
            <a:noFill/>
          </p:spPr>
          <p:txBody>
            <a:bodyPr wrap="square" rtlCol="0">
              <a:spAutoFit/>
            </a:bodyPr>
            <a:lstStyle/>
            <a:p>
              <a:pPr>
                <a:lnSpc>
                  <a:spcPct val="150000"/>
                </a:lnSpc>
              </a:pPr>
              <a:r>
                <a:rPr lang="zh-CN" altLang="en-US" sz="2800" dirty="0" smtClean="0"/>
                <a:t>基因突变</a:t>
              </a:r>
              <a:endParaRPr lang="en-US" altLang="zh-CN" sz="2800" dirty="0" smtClean="0"/>
            </a:p>
            <a:p>
              <a:pPr>
                <a:lnSpc>
                  <a:spcPct val="150000"/>
                </a:lnSpc>
              </a:pPr>
              <a:r>
                <a:rPr lang="zh-CN" altLang="en-US" sz="2800" dirty="0"/>
                <a:t>基</a:t>
              </a:r>
              <a:r>
                <a:rPr lang="zh-CN" altLang="en-US" sz="2800" dirty="0" smtClean="0"/>
                <a:t>因重组</a:t>
              </a:r>
              <a:endParaRPr lang="en-US" altLang="zh-CN" sz="2800" dirty="0" smtClean="0"/>
            </a:p>
            <a:p>
              <a:pPr>
                <a:lnSpc>
                  <a:spcPct val="150000"/>
                </a:lnSpc>
              </a:pPr>
              <a:r>
                <a:rPr lang="zh-CN" altLang="en-US" sz="2800" dirty="0"/>
                <a:t>染色</a:t>
              </a:r>
              <a:r>
                <a:rPr lang="zh-CN" altLang="en-US" sz="2800" dirty="0" smtClean="0"/>
                <a:t>体变异</a:t>
              </a:r>
              <a:endParaRPr lang="zh-CN" altLang="en-US" sz="2800" dirty="0"/>
            </a:p>
          </p:txBody>
        </p:sp>
      </p:grpSp>
    </p:spTree>
    <p:extLst>
      <p:ext uri="{BB962C8B-B14F-4D97-AF65-F5344CB8AC3E}">
        <p14:creationId xmlns:p14="http://schemas.microsoft.com/office/powerpoint/2010/main" val="3999689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0"/>
            <a:ext cx="9144000" cy="1268760"/>
          </a:xfrm>
          <a:prstGeom prst="rect">
            <a:avLst/>
          </a:prstGeom>
          <a:gradFill>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path path="rect">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4800" b="1" dirty="0" smtClean="0"/>
              <a:t>二、基因突变</a:t>
            </a:r>
            <a:endParaRPr lang="zh-CN" altLang="en-US" sz="4800" b="1" dirty="0"/>
          </a:p>
        </p:txBody>
      </p:sp>
      <p:sp>
        <p:nvSpPr>
          <p:cNvPr id="5" name="Text Box 2" descr="中国教育出版网"/>
          <p:cNvSpPr txBox="1">
            <a:spLocks noChangeArrowheads="1"/>
          </p:cNvSpPr>
          <p:nvPr/>
        </p:nvSpPr>
        <p:spPr bwMode="auto">
          <a:xfrm>
            <a:off x="107504" y="1412776"/>
            <a:ext cx="8659465"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200" b="1">
                <a:solidFill>
                  <a:schemeClr val="tx1"/>
                </a:solidFill>
                <a:latin typeface="Arial" pitchFamily="34" charset="0"/>
                <a:ea typeface="宋体" pitchFamily="2" charset="-122"/>
              </a:defRPr>
            </a:lvl1pPr>
            <a:lvl2pPr marL="742950" indent="-285750" eaLnBrk="0" hangingPunct="0">
              <a:defRPr sz="2200" b="1">
                <a:solidFill>
                  <a:schemeClr val="tx1"/>
                </a:solidFill>
                <a:latin typeface="Arial" pitchFamily="34" charset="0"/>
                <a:ea typeface="宋体" pitchFamily="2" charset="-122"/>
              </a:defRPr>
            </a:lvl2pPr>
            <a:lvl3pPr marL="1143000" indent="-228600" eaLnBrk="0" hangingPunct="0">
              <a:defRPr sz="2200" b="1">
                <a:solidFill>
                  <a:schemeClr val="tx1"/>
                </a:solidFill>
                <a:latin typeface="Arial" pitchFamily="34" charset="0"/>
                <a:ea typeface="宋体" pitchFamily="2" charset="-122"/>
              </a:defRPr>
            </a:lvl3pPr>
            <a:lvl4pPr marL="1600200" indent="-228600" eaLnBrk="0" hangingPunct="0">
              <a:defRPr sz="2200" b="1">
                <a:solidFill>
                  <a:schemeClr val="tx1"/>
                </a:solidFill>
                <a:latin typeface="Arial" pitchFamily="34" charset="0"/>
                <a:ea typeface="宋体" pitchFamily="2" charset="-122"/>
              </a:defRPr>
            </a:lvl4pPr>
            <a:lvl5pPr marL="2057400" indent="-228600" eaLnBrk="0" hangingPunct="0">
              <a:defRPr sz="2200"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sz="2200"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sz="2200"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sz="2200"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sz="2200" b="1">
                <a:solidFill>
                  <a:schemeClr val="tx1"/>
                </a:solidFill>
                <a:latin typeface="Arial" pitchFamily="34" charset="0"/>
                <a:ea typeface="宋体" pitchFamily="2" charset="-122"/>
              </a:defRPr>
            </a:lvl9pPr>
          </a:lstStyle>
          <a:p>
            <a:pPr eaLnBrk="1" hangingPunct="1">
              <a:lnSpc>
                <a:spcPct val="150000"/>
              </a:lnSpc>
            </a:pPr>
            <a:r>
              <a:rPr lang="en-US" altLang="zh-CN" sz="2400" dirty="0" smtClean="0">
                <a:solidFill>
                  <a:srgbClr val="000000"/>
                </a:solidFill>
                <a:latin typeface="宋体" pitchFamily="2" charset="-122"/>
                <a:cs typeface="Times New Roman" pitchFamily="18" charset="0"/>
              </a:rPr>
              <a:t>1</a:t>
            </a:r>
            <a:r>
              <a:rPr lang="en-US" altLang="zh-CN" sz="2400" dirty="0">
                <a:solidFill>
                  <a:srgbClr val="000000"/>
                </a:solidFill>
                <a:latin typeface="宋体" pitchFamily="2" charset="-122"/>
                <a:cs typeface="Times New Roman" pitchFamily="18" charset="0"/>
              </a:rPr>
              <a:t>.</a:t>
            </a:r>
            <a:r>
              <a:rPr lang="zh-CN" altLang="en-US" sz="2400" dirty="0">
                <a:solidFill>
                  <a:srgbClr val="000000"/>
                </a:solidFill>
                <a:latin typeface="宋体" pitchFamily="2" charset="-122"/>
                <a:cs typeface="Times New Roman" pitchFamily="18" charset="0"/>
              </a:rPr>
              <a:t>实</a:t>
            </a:r>
            <a:r>
              <a:rPr lang="zh-CN" altLang="en-US" sz="2400" dirty="0" smtClean="0">
                <a:solidFill>
                  <a:srgbClr val="000000"/>
                </a:solidFill>
                <a:latin typeface="宋体" pitchFamily="2" charset="-122"/>
                <a:cs typeface="Times New Roman" pitchFamily="18" charset="0"/>
              </a:rPr>
              <a:t>例分析</a:t>
            </a:r>
            <a:r>
              <a:rPr lang="en-US" altLang="zh-CN" sz="2400" dirty="0" smtClean="0">
                <a:solidFill>
                  <a:srgbClr val="000000"/>
                </a:solidFill>
                <a:latin typeface="宋体" pitchFamily="2" charset="-122"/>
                <a:cs typeface="Times New Roman" pitchFamily="18" charset="0"/>
              </a:rPr>
              <a:t>:</a:t>
            </a:r>
            <a:r>
              <a:rPr lang="zh-CN" altLang="en-US" sz="2400" dirty="0">
                <a:solidFill>
                  <a:srgbClr val="000000"/>
                </a:solidFill>
                <a:latin typeface="宋体" pitchFamily="2" charset="-122"/>
                <a:cs typeface="Times New Roman" pitchFamily="18" charset="0"/>
              </a:rPr>
              <a:t>镰刀型细胞贫血症</a:t>
            </a:r>
          </a:p>
          <a:p>
            <a:pPr eaLnBrk="1" hangingPunct="1">
              <a:lnSpc>
                <a:spcPct val="150000"/>
              </a:lnSpc>
            </a:pPr>
            <a:r>
              <a:rPr lang="en-US" altLang="zh-CN" sz="2400" dirty="0">
                <a:solidFill>
                  <a:srgbClr val="000000"/>
                </a:solidFill>
                <a:latin typeface="宋体" pitchFamily="2" charset="-122"/>
                <a:cs typeface="Times New Roman" pitchFamily="18" charset="0"/>
              </a:rPr>
              <a:t>(1)</a:t>
            </a:r>
            <a:r>
              <a:rPr lang="zh-CN" altLang="en-US" sz="2400" dirty="0">
                <a:solidFill>
                  <a:srgbClr val="000000"/>
                </a:solidFill>
                <a:latin typeface="宋体" pitchFamily="2" charset="-122"/>
                <a:cs typeface="Times New Roman" pitchFamily="18" charset="0"/>
              </a:rPr>
              <a:t>症状</a:t>
            </a:r>
            <a:r>
              <a:rPr lang="en-US" altLang="zh-CN" sz="2400" dirty="0">
                <a:solidFill>
                  <a:srgbClr val="000000"/>
                </a:solidFill>
                <a:latin typeface="宋体" pitchFamily="2" charset="-122"/>
                <a:cs typeface="Times New Roman" pitchFamily="18" charset="0"/>
              </a:rPr>
              <a:t>:</a:t>
            </a:r>
            <a:r>
              <a:rPr lang="zh-CN" altLang="en-US" sz="2400" dirty="0">
                <a:solidFill>
                  <a:srgbClr val="000000"/>
                </a:solidFill>
                <a:latin typeface="宋体" pitchFamily="2" charset="-122"/>
                <a:cs typeface="Times New Roman" pitchFamily="18" charset="0"/>
              </a:rPr>
              <a:t>红细胞呈</a:t>
            </a:r>
            <a:r>
              <a:rPr lang="en-US" altLang="zh-CN" sz="2400" dirty="0">
                <a:solidFill>
                  <a:srgbClr val="000000"/>
                </a:solidFill>
                <a:latin typeface="宋体" pitchFamily="2" charset="-122"/>
                <a:cs typeface="Times New Roman" pitchFamily="18" charset="0"/>
              </a:rPr>
              <a:t>_______,</a:t>
            </a:r>
            <a:r>
              <a:rPr lang="zh-CN" altLang="en-US" sz="2400" dirty="0">
                <a:solidFill>
                  <a:srgbClr val="000000"/>
                </a:solidFill>
                <a:latin typeface="宋体" pitchFamily="2" charset="-122"/>
                <a:cs typeface="Times New Roman" pitchFamily="18" charset="0"/>
              </a:rPr>
              <a:t>运输氧气的能力</a:t>
            </a:r>
            <a:r>
              <a:rPr lang="en-US" altLang="zh-CN" sz="2400" dirty="0">
                <a:solidFill>
                  <a:srgbClr val="000000"/>
                </a:solidFill>
                <a:latin typeface="宋体" pitchFamily="2" charset="-122"/>
                <a:cs typeface="Times New Roman" pitchFamily="18" charset="0"/>
              </a:rPr>
              <a:t>_____,</a:t>
            </a:r>
            <a:r>
              <a:rPr lang="zh-CN" altLang="en-US" sz="2400" dirty="0">
                <a:solidFill>
                  <a:srgbClr val="000000"/>
                </a:solidFill>
                <a:latin typeface="宋体" pitchFamily="2" charset="-122"/>
                <a:cs typeface="Times New Roman" pitchFamily="18" charset="0"/>
              </a:rPr>
              <a:t>易破裂</a:t>
            </a:r>
            <a:r>
              <a:rPr lang="zh-CN" altLang="en-US" sz="2400" dirty="0" smtClean="0">
                <a:solidFill>
                  <a:srgbClr val="000000"/>
                </a:solidFill>
                <a:latin typeface="宋体" pitchFamily="2" charset="-122"/>
                <a:cs typeface="Times New Roman" pitchFamily="18" charset="0"/>
              </a:rPr>
              <a:t>造</a:t>
            </a:r>
          </a:p>
          <a:p>
            <a:pPr eaLnBrk="1" hangingPunct="1">
              <a:lnSpc>
                <a:spcPct val="150000"/>
              </a:lnSpc>
            </a:pPr>
            <a:r>
              <a:rPr lang="zh-CN" altLang="en-US" sz="2400" dirty="0" smtClean="0">
                <a:solidFill>
                  <a:srgbClr val="000000"/>
                </a:solidFill>
                <a:latin typeface="宋体" pitchFamily="2" charset="-122"/>
                <a:cs typeface="Times New Roman" pitchFamily="18" charset="0"/>
              </a:rPr>
              <a:t>成溶血性贫血</a:t>
            </a:r>
            <a:r>
              <a:rPr lang="en-US" altLang="zh-CN" sz="2400" dirty="0" smtClean="0">
                <a:solidFill>
                  <a:srgbClr val="000000"/>
                </a:solidFill>
                <a:latin typeface="宋体" pitchFamily="2" charset="-122"/>
                <a:cs typeface="Times New Roman" pitchFamily="18" charset="0"/>
              </a:rPr>
              <a:t>,</a:t>
            </a:r>
            <a:r>
              <a:rPr lang="zh-CN" altLang="en-US" sz="2400" dirty="0" smtClean="0">
                <a:solidFill>
                  <a:srgbClr val="000000"/>
                </a:solidFill>
                <a:latin typeface="宋体" pitchFamily="2" charset="-122"/>
                <a:cs typeface="Times New Roman" pitchFamily="18" charset="0"/>
              </a:rPr>
              <a:t>严重时会导致死亡。</a:t>
            </a:r>
          </a:p>
          <a:p>
            <a:pPr eaLnBrk="1" hangingPunct="1">
              <a:lnSpc>
                <a:spcPct val="150000"/>
              </a:lnSpc>
            </a:pPr>
            <a:r>
              <a:rPr lang="en-US" altLang="zh-CN" sz="2400" dirty="0" smtClean="0">
                <a:solidFill>
                  <a:srgbClr val="000000"/>
                </a:solidFill>
                <a:latin typeface="宋体" pitchFamily="2" charset="-122"/>
                <a:cs typeface="Times New Roman" pitchFamily="18" charset="0"/>
              </a:rPr>
              <a:t>(</a:t>
            </a:r>
            <a:r>
              <a:rPr lang="en-US" altLang="zh-CN" sz="2400" dirty="0">
                <a:solidFill>
                  <a:srgbClr val="000000"/>
                </a:solidFill>
                <a:latin typeface="宋体" pitchFamily="2" charset="-122"/>
                <a:cs typeface="Times New Roman" pitchFamily="18" charset="0"/>
              </a:rPr>
              <a:t>2)</a:t>
            </a:r>
            <a:r>
              <a:rPr lang="zh-CN" altLang="en-US" sz="2400" dirty="0">
                <a:solidFill>
                  <a:srgbClr val="000000"/>
                </a:solidFill>
                <a:latin typeface="宋体" pitchFamily="2" charset="-122"/>
                <a:cs typeface="Times New Roman" pitchFamily="18" charset="0"/>
              </a:rPr>
              <a:t>直接原因</a:t>
            </a:r>
            <a:r>
              <a:rPr lang="en-US" altLang="zh-CN" sz="2400" dirty="0" smtClean="0">
                <a:solidFill>
                  <a:srgbClr val="000000"/>
                </a:solidFill>
                <a:latin typeface="宋体" pitchFamily="2" charset="-122"/>
                <a:cs typeface="Times New Roman" pitchFamily="18" charset="0"/>
              </a:rPr>
              <a:t>:</a:t>
            </a:r>
          </a:p>
          <a:p>
            <a:pPr eaLnBrk="1" hangingPunct="1">
              <a:lnSpc>
                <a:spcPct val="150000"/>
              </a:lnSpc>
            </a:pPr>
            <a:endParaRPr lang="en-US" altLang="zh-CN" sz="2400" dirty="0">
              <a:solidFill>
                <a:srgbClr val="000000"/>
              </a:solidFill>
              <a:latin typeface="宋体" pitchFamily="2" charset="-122"/>
              <a:cs typeface="Times New Roman" pitchFamily="18" charset="0"/>
            </a:endParaRPr>
          </a:p>
          <a:p>
            <a:pPr eaLnBrk="1" hangingPunct="1">
              <a:lnSpc>
                <a:spcPct val="150000"/>
              </a:lnSpc>
            </a:pPr>
            <a:r>
              <a:rPr lang="zh-CN" altLang="en-US" sz="2400" dirty="0" smtClean="0">
                <a:solidFill>
                  <a:srgbClr val="000000"/>
                </a:solidFill>
                <a:latin typeface="宋体" pitchFamily="2" charset="-122"/>
                <a:cs typeface="Times New Roman" pitchFamily="18" charset="0"/>
              </a:rPr>
              <a:t> </a:t>
            </a:r>
            <a:endParaRPr lang="en-US" altLang="zh-CN" sz="2400" dirty="0" smtClean="0">
              <a:solidFill>
                <a:srgbClr val="000000"/>
              </a:solidFill>
              <a:latin typeface="宋体" pitchFamily="2" charset="-122"/>
              <a:cs typeface="Times New Roman" pitchFamily="18" charset="0"/>
            </a:endParaRPr>
          </a:p>
          <a:p>
            <a:pPr eaLnBrk="1" hangingPunct="1">
              <a:lnSpc>
                <a:spcPct val="150000"/>
              </a:lnSpc>
            </a:pPr>
            <a:r>
              <a:rPr lang="en-US" altLang="zh-CN" sz="2400" dirty="0" smtClean="0">
                <a:solidFill>
                  <a:srgbClr val="000000"/>
                </a:solidFill>
                <a:latin typeface="宋体" pitchFamily="2" charset="-122"/>
                <a:cs typeface="Times New Roman" pitchFamily="18" charset="0"/>
              </a:rPr>
              <a:t>(</a:t>
            </a:r>
            <a:r>
              <a:rPr lang="en-US" altLang="zh-CN" sz="2400" dirty="0">
                <a:solidFill>
                  <a:srgbClr val="000000"/>
                </a:solidFill>
                <a:latin typeface="宋体" pitchFamily="2" charset="-122"/>
                <a:cs typeface="Times New Roman" pitchFamily="18" charset="0"/>
              </a:rPr>
              <a:t>3)</a:t>
            </a:r>
            <a:r>
              <a:rPr lang="zh-CN" altLang="en-US" sz="2400" dirty="0">
                <a:solidFill>
                  <a:srgbClr val="000000"/>
                </a:solidFill>
                <a:latin typeface="宋体" pitchFamily="2" charset="-122"/>
                <a:cs typeface="Times New Roman" pitchFamily="18" charset="0"/>
              </a:rPr>
              <a:t>根本原</a:t>
            </a:r>
            <a:r>
              <a:rPr lang="zh-CN" altLang="en-US" sz="2400" dirty="0" smtClean="0">
                <a:solidFill>
                  <a:srgbClr val="000000"/>
                </a:solidFill>
                <a:latin typeface="宋体" pitchFamily="2" charset="-122"/>
                <a:cs typeface="Times New Roman" pitchFamily="18" charset="0"/>
              </a:rPr>
              <a:t>因：</a:t>
            </a:r>
            <a:endParaRPr lang="zh-CN" altLang="en-US" sz="2400" dirty="0">
              <a:latin typeface="宋体" pitchFamily="2" charset="-122"/>
            </a:endParaRPr>
          </a:p>
        </p:txBody>
      </p:sp>
      <p:sp>
        <p:nvSpPr>
          <p:cNvPr id="6" name="Text Box 5" descr="中国教育出版网"/>
          <p:cNvSpPr txBox="1">
            <a:spLocks noChangeArrowheads="1"/>
          </p:cNvSpPr>
          <p:nvPr/>
        </p:nvSpPr>
        <p:spPr bwMode="auto">
          <a:xfrm>
            <a:off x="2496318" y="2013743"/>
            <a:ext cx="1772866"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b" anchorCtr="1">
            <a:spAutoFit/>
          </a:bodyPr>
          <a:lstStyle>
            <a:lvl1pPr eaLnBrk="0" hangingPunct="0">
              <a:defRPr sz="2200" b="1">
                <a:solidFill>
                  <a:schemeClr val="tx1"/>
                </a:solidFill>
                <a:latin typeface="Arial" pitchFamily="34" charset="0"/>
                <a:ea typeface="宋体" pitchFamily="2" charset="-122"/>
              </a:defRPr>
            </a:lvl1pPr>
            <a:lvl2pPr marL="742950" indent="-285750" eaLnBrk="0" hangingPunct="0">
              <a:defRPr sz="2200" b="1">
                <a:solidFill>
                  <a:schemeClr val="tx1"/>
                </a:solidFill>
                <a:latin typeface="Arial" pitchFamily="34" charset="0"/>
                <a:ea typeface="宋体" pitchFamily="2" charset="-122"/>
              </a:defRPr>
            </a:lvl2pPr>
            <a:lvl3pPr marL="1143000" indent="-228600" eaLnBrk="0" hangingPunct="0">
              <a:defRPr sz="2200" b="1">
                <a:solidFill>
                  <a:schemeClr val="tx1"/>
                </a:solidFill>
                <a:latin typeface="Arial" pitchFamily="34" charset="0"/>
                <a:ea typeface="宋体" pitchFamily="2" charset="-122"/>
              </a:defRPr>
            </a:lvl3pPr>
            <a:lvl4pPr marL="1600200" indent="-228600" eaLnBrk="0" hangingPunct="0">
              <a:defRPr sz="2200" b="1">
                <a:solidFill>
                  <a:schemeClr val="tx1"/>
                </a:solidFill>
                <a:latin typeface="Arial" pitchFamily="34" charset="0"/>
                <a:ea typeface="宋体" pitchFamily="2" charset="-122"/>
              </a:defRPr>
            </a:lvl4pPr>
            <a:lvl5pPr marL="2057400" indent="-228600" eaLnBrk="0" hangingPunct="0">
              <a:defRPr sz="2200"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sz="2200"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sz="2200"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sz="2200"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sz="2200" b="1">
                <a:solidFill>
                  <a:schemeClr val="tx1"/>
                </a:solidFill>
                <a:latin typeface="Arial" pitchFamily="34" charset="0"/>
                <a:ea typeface="宋体" pitchFamily="2" charset="-122"/>
              </a:defRPr>
            </a:lvl9pPr>
          </a:lstStyle>
          <a:p>
            <a:pPr eaLnBrk="1" hangingPunct="1"/>
            <a:r>
              <a:rPr lang="zh-CN" altLang="en-US" dirty="0">
                <a:solidFill>
                  <a:srgbClr val="FF0000"/>
                </a:solidFill>
                <a:latin typeface="宋体" pitchFamily="2" charset="-122"/>
                <a:cs typeface="Times New Roman" pitchFamily="18" charset="0"/>
              </a:rPr>
              <a:t>镰刀状</a:t>
            </a:r>
          </a:p>
        </p:txBody>
      </p:sp>
      <p:sp>
        <p:nvSpPr>
          <p:cNvPr id="7" name="Text Box 6" descr="中国教育出版网"/>
          <p:cNvSpPr txBox="1">
            <a:spLocks noChangeArrowheads="1"/>
          </p:cNvSpPr>
          <p:nvPr/>
        </p:nvSpPr>
        <p:spPr bwMode="auto">
          <a:xfrm>
            <a:off x="5796136" y="2013742"/>
            <a:ext cx="1595462"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b" anchorCtr="1">
            <a:spAutoFit/>
          </a:bodyPr>
          <a:lstStyle>
            <a:lvl1pPr eaLnBrk="0" hangingPunct="0">
              <a:defRPr sz="2200" b="1">
                <a:solidFill>
                  <a:schemeClr val="tx1"/>
                </a:solidFill>
                <a:latin typeface="Arial" pitchFamily="34" charset="0"/>
                <a:ea typeface="宋体" pitchFamily="2" charset="-122"/>
              </a:defRPr>
            </a:lvl1pPr>
            <a:lvl2pPr marL="742950" indent="-285750" eaLnBrk="0" hangingPunct="0">
              <a:defRPr sz="2200" b="1">
                <a:solidFill>
                  <a:schemeClr val="tx1"/>
                </a:solidFill>
                <a:latin typeface="Arial" pitchFamily="34" charset="0"/>
                <a:ea typeface="宋体" pitchFamily="2" charset="-122"/>
              </a:defRPr>
            </a:lvl2pPr>
            <a:lvl3pPr marL="1143000" indent="-228600" eaLnBrk="0" hangingPunct="0">
              <a:defRPr sz="2200" b="1">
                <a:solidFill>
                  <a:schemeClr val="tx1"/>
                </a:solidFill>
                <a:latin typeface="Arial" pitchFamily="34" charset="0"/>
                <a:ea typeface="宋体" pitchFamily="2" charset="-122"/>
              </a:defRPr>
            </a:lvl3pPr>
            <a:lvl4pPr marL="1600200" indent="-228600" eaLnBrk="0" hangingPunct="0">
              <a:defRPr sz="2200" b="1">
                <a:solidFill>
                  <a:schemeClr val="tx1"/>
                </a:solidFill>
                <a:latin typeface="Arial" pitchFamily="34" charset="0"/>
                <a:ea typeface="宋体" pitchFamily="2" charset="-122"/>
              </a:defRPr>
            </a:lvl4pPr>
            <a:lvl5pPr marL="2057400" indent="-228600" eaLnBrk="0" hangingPunct="0">
              <a:defRPr sz="2200"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sz="2200"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sz="2200"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sz="2200"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sz="2200" b="1">
                <a:solidFill>
                  <a:schemeClr val="tx1"/>
                </a:solidFill>
                <a:latin typeface="Arial" pitchFamily="34" charset="0"/>
                <a:ea typeface="宋体" pitchFamily="2" charset="-122"/>
              </a:defRPr>
            </a:lvl9pPr>
          </a:lstStyle>
          <a:p>
            <a:pPr eaLnBrk="1" hangingPunct="1"/>
            <a:r>
              <a:rPr lang="zh-CN" altLang="en-US" dirty="0">
                <a:solidFill>
                  <a:srgbClr val="FF0000"/>
                </a:solidFill>
                <a:latin typeface="宋体" pitchFamily="2" charset="-122"/>
                <a:cs typeface="Times New Roman" pitchFamily="18" charset="0"/>
              </a:rPr>
              <a:t>降低</a:t>
            </a:r>
          </a:p>
        </p:txBody>
      </p:sp>
      <p:sp>
        <p:nvSpPr>
          <p:cNvPr id="12" name="TextBox 11"/>
          <p:cNvSpPr txBox="1"/>
          <p:nvPr/>
        </p:nvSpPr>
        <p:spPr>
          <a:xfrm>
            <a:off x="2090427" y="3068960"/>
            <a:ext cx="6862073" cy="1113766"/>
          </a:xfrm>
          <a:prstGeom prst="rect">
            <a:avLst/>
          </a:prstGeom>
          <a:noFill/>
        </p:spPr>
        <p:txBody>
          <a:bodyPr wrap="square" rtlCol="0">
            <a:spAutoFit/>
          </a:bodyPr>
          <a:lstStyle/>
          <a:p>
            <a:pPr>
              <a:lnSpc>
                <a:spcPct val="150000"/>
              </a:lnSpc>
            </a:pPr>
            <a:r>
              <a:rPr lang="zh-CN" altLang="en-US" sz="2400" b="1" dirty="0">
                <a:solidFill>
                  <a:srgbClr val="C00000"/>
                </a:solidFill>
                <a:latin typeface="宋体" pitchFamily="2" charset="-122"/>
                <a:cs typeface="Times New Roman" pitchFamily="18" charset="0"/>
              </a:rPr>
              <a:t>红细胞的血红蛋白分子上一</a:t>
            </a:r>
            <a:r>
              <a:rPr lang="zh-CN" altLang="en-US" sz="2400" b="1" dirty="0" smtClean="0">
                <a:solidFill>
                  <a:srgbClr val="C00000"/>
                </a:solidFill>
                <a:latin typeface="宋体" pitchFamily="2" charset="-122"/>
                <a:cs typeface="Times New Roman" pitchFamily="18" charset="0"/>
              </a:rPr>
              <a:t>个</a:t>
            </a:r>
            <a:r>
              <a:rPr lang="zh-CN" altLang="en-US" sz="2400" b="1" dirty="0">
                <a:solidFill>
                  <a:srgbClr val="C00000"/>
                </a:solidFill>
                <a:latin typeface="宋体" pitchFamily="2" charset="-122"/>
                <a:cs typeface="Times New Roman" pitchFamily="18" charset="0"/>
              </a:rPr>
              <a:t>氨基酸</a:t>
            </a:r>
            <a:r>
              <a:rPr lang="zh-CN" altLang="en-US" sz="2400" b="1" dirty="0" smtClean="0">
                <a:solidFill>
                  <a:srgbClr val="C00000"/>
                </a:solidFill>
                <a:latin typeface="宋体" pitchFamily="2" charset="-122"/>
                <a:cs typeface="Times New Roman" pitchFamily="18" charset="0"/>
              </a:rPr>
              <a:t>发</a:t>
            </a:r>
            <a:r>
              <a:rPr lang="zh-CN" altLang="en-US" sz="2400" b="1" dirty="0">
                <a:solidFill>
                  <a:srgbClr val="C00000"/>
                </a:solidFill>
                <a:latin typeface="宋体" pitchFamily="2" charset="-122"/>
                <a:cs typeface="Times New Roman" pitchFamily="18" charset="0"/>
              </a:rPr>
              <a:t>生改变</a:t>
            </a:r>
            <a:r>
              <a:rPr lang="en-US" altLang="zh-CN" sz="2400" b="1" dirty="0" smtClean="0">
                <a:solidFill>
                  <a:srgbClr val="C00000"/>
                </a:solidFill>
                <a:latin typeface="宋体" pitchFamily="2" charset="-122"/>
                <a:cs typeface="Times New Roman" pitchFamily="18" charset="0"/>
              </a:rPr>
              <a:t>,</a:t>
            </a:r>
            <a:r>
              <a:rPr lang="zh-CN" altLang="en-US" sz="2400" b="1" dirty="0" smtClean="0">
                <a:solidFill>
                  <a:srgbClr val="C00000"/>
                </a:solidFill>
                <a:latin typeface="宋体" pitchFamily="2" charset="-122"/>
                <a:cs typeface="Times New Roman" pitchFamily="18" charset="0"/>
              </a:rPr>
              <a:t>由</a:t>
            </a:r>
            <a:r>
              <a:rPr lang="zh-CN" altLang="en-US" sz="2400" b="1" dirty="0">
                <a:solidFill>
                  <a:srgbClr val="C00000"/>
                </a:solidFill>
                <a:latin typeface="宋体" pitchFamily="2" charset="-122"/>
                <a:cs typeface="Times New Roman" pitchFamily="18" charset="0"/>
              </a:rPr>
              <a:t>正常</a:t>
            </a:r>
            <a:r>
              <a:rPr lang="zh-CN" altLang="en-US" sz="2400" b="1" dirty="0" smtClean="0">
                <a:solidFill>
                  <a:srgbClr val="C00000"/>
                </a:solidFill>
                <a:latin typeface="宋体" pitchFamily="2" charset="-122"/>
                <a:cs typeface="Times New Roman" pitchFamily="18" charset="0"/>
              </a:rPr>
              <a:t>的谷氨酸变</a:t>
            </a:r>
            <a:r>
              <a:rPr lang="zh-CN" altLang="en-US" sz="2400" b="1" dirty="0">
                <a:solidFill>
                  <a:srgbClr val="C00000"/>
                </a:solidFill>
                <a:latin typeface="宋体" pitchFamily="2" charset="-122"/>
                <a:cs typeface="Times New Roman" pitchFamily="18" charset="0"/>
              </a:rPr>
              <a:t>成了缬氨酸。</a:t>
            </a:r>
            <a:endParaRPr lang="zh-CN" altLang="en-US" sz="2400" b="1" dirty="0">
              <a:solidFill>
                <a:srgbClr val="C00000"/>
              </a:solidFill>
              <a:latin typeface="宋体" pitchFamily="2" charset="-122"/>
              <a:cs typeface="Times New Roman" pitchFamily="18" charset="0"/>
            </a:endParaRPr>
          </a:p>
        </p:txBody>
      </p:sp>
      <p:sp>
        <p:nvSpPr>
          <p:cNvPr id="13" name="TextBox 12"/>
          <p:cNvSpPr txBox="1"/>
          <p:nvPr/>
        </p:nvSpPr>
        <p:spPr>
          <a:xfrm>
            <a:off x="2066451" y="4797152"/>
            <a:ext cx="6552728" cy="461665"/>
          </a:xfrm>
          <a:prstGeom prst="rect">
            <a:avLst/>
          </a:prstGeom>
          <a:noFill/>
        </p:spPr>
        <p:txBody>
          <a:bodyPr wrap="square" rtlCol="0">
            <a:spAutoFit/>
          </a:bodyPr>
          <a:lstStyle/>
          <a:p>
            <a:r>
              <a:rPr lang="zh-CN" altLang="en-US" sz="2400" b="1" dirty="0" smtClean="0">
                <a:solidFill>
                  <a:srgbClr val="C00000"/>
                </a:solidFill>
                <a:latin typeface="宋体" pitchFamily="2" charset="-122"/>
                <a:cs typeface="Times New Roman" pitchFamily="18" charset="0"/>
              </a:rPr>
              <a:t>基因突变，即</a:t>
            </a:r>
            <a:r>
              <a:rPr lang="zh-CN" altLang="en-US" sz="2400" b="1" dirty="0">
                <a:solidFill>
                  <a:srgbClr val="C00000"/>
                </a:solidFill>
                <a:latin typeface="宋体" pitchFamily="2" charset="-122"/>
                <a:cs typeface="Times New Roman" pitchFamily="18" charset="0"/>
              </a:rPr>
              <a:t>基因中的一</a:t>
            </a:r>
            <a:r>
              <a:rPr lang="zh-CN" altLang="en-US" sz="2400" b="1" dirty="0" smtClean="0">
                <a:solidFill>
                  <a:srgbClr val="C00000"/>
                </a:solidFill>
                <a:latin typeface="宋体" pitchFamily="2" charset="-122"/>
                <a:cs typeface="Times New Roman" pitchFamily="18" charset="0"/>
              </a:rPr>
              <a:t>个碱基对发</a:t>
            </a:r>
            <a:r>
              <a:rPr lang="zh-CN" altLang="en-US" sz="2400" b="1" dirty="0">
                <a:solidFill>
                  <a:srgbClr val="C00000"/>
                </a:solidFill>
                <a:latin typeface="宋体" pitchFamily="2" charset="-122"/>
                <a:cs typeface="Times New Roman" pitchFamily="18" charset="0"/>
              </a:rPr>
              <a:t>生改变。</a:t>
            </a:r>
            <a:r>
              <a:rPr lang="zh-CN" altLang="en-US" sz="2400" b="1" dirty="0">
                <a:solidFill>
                  <a:srgbClr val="C00000"/>
                </a:solidFill>
                <a:latin typeface="宋体" pitchFamily="2" charset="-122"/>
              </a:rPr>
              <a:t> </a:t>
            </a:r>
            <a:endParaRPr lang="zh-CN" altLang="en-US" sz="2400" b="1" dirty="0">
              <a:solidFill>
                <a:srgbClr val="C00000"/>
              </a:solidFill>
            </a:endParaRPr>
          </a:p>
        </p:txBody>
      </p:sp>
    </p:spTree>
    <p:extLst>
      <p:ext uri="{BB962C8B-B14F-4D97-AF65-F5344CB8AC3E}">
        <p14:creationId xmlns:p14="http://schemas.microsoft.com/office/powerpoint/2010/main" val="1583381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randombar(horizont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randombar(horizontal)">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utoUpdateAnimBg="0"/>
      <p:bldP spid="7" grpId="0" autoUpdateAnimBg="0"/>
      <p:bldP spid="1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descr="中国教育出版网"/>
          <p:cNvSpPr txBox="1">
            <a:spLocks noChangeArrowheads="1"/>
          </p:cNvSpPr>
          <p:nvPr/>
        </p:nvSpPr>
        <p:spPr bwMode="auto">
          <a:xfrm>
            <a:off x="179512" y="293628"/>
            <a:ext cx="8307388"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chemeClr val="tx1"/>
                </a:solidFill>
                <a:latin typeface="Arial" pitchFamily="34" charset="0"/>
                <a:ea typeface="宋体" pitchFamily="2" charset="-122"/>
              </a:defRPr>
            </a:lvl1pPr>
            <a:lvl2pPr marL="742950" indent="-285750" eaLnBrk="0" hangingPunct="0">
              <a:defRPr sz="2200" b="1">
                <a:solidFill>
                  <a:schemeClr val="tx1"/>
                </a:solidFill>
                <a:latin typeface="Arial" pitchFamily="34" charset="0"/>
                <a:ea typeface="宋体" pitchFamily="2" charset="-122"/>
              </a:defRPr>
            </a:lvl2pPr>
            <a:lvl3pPr marL="1143000" indent="-228600" eaLnBrk="0" hangingPunct="0">
              <a:defRPr sz="2200" b="1">
                <a:solidFill>
                  <a:schemeClr val="tx1"/>
                </a:solidFill>
                <a:latin typeface="Arial" pitchFamily="34" charset="0"/>
                <a:ea typeface="宋体" pitchFamily="2" charset="-122"/>
              </a:defRPr>
            </a:lvl3pPr>
            <a:lvl4pPr marL="1600200" indent="-228600" eaLnBrk="0" hangingPunct="0">
              <a:defRPr sz="2200" b="1">
                <a:solidFill>
                  <a:schemeClr val="tx1"/>
                </a:solidFill>
                <a:latin typeface="Arial" pitchFamily="34" charset="0"/>
                <a:ea typeface="宋体" pitchFamily="2" charset="-122"/>
              </a:defRPr>
            </a:lvl4pPr>
            <a:lvl5pPr marL="2057400" indent="-228600" eaLnBrk="0" hangingPunct="0">
              <a:defRPr sz="2200"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sz="2200"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sz="2200"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sz="2200"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sz="2200" b="1">
                <a:solidFill>
                  <a:schemeClr val="tx1"/>
                </a:solidFill>
                <a:latin typeface="Arial" pitchFamily="34" charset="0"/>
                <a:ea typeface="宋体" pitchFamily="2" charset="-122"/>
              </a:defRPr>
            </a:lvl9pPr>
          </a:lstStyle>
          <a:p>
            <a:pPr eaLnBrk="1" hangingPunct="1">
              <a:lnSpc>
                <a:spcPct val="150000"/>
              </a:lnSpc>
            </a:pPr>
            <a:r>
              <a:rPr lang="en-US" altLang="zh-CN" sz="2400" dirty="0">
                <a:solidFill>
                  <a:srgbClr val="000000"/>
                </a:solidFill>
                <a:latin typeface="宋体" pitchFamily="2" charset="-122"/>
                <a:cs typeface="Times New Roman" pitchFamily="18" charset="0"/>
              </a:rPr>
              <a:t>2.</a:t>
            </a:r>
            <a:r>
              <a:rPr lang="zh-CN" altLang="en-US" sz="2400" dirty="0">
                <a:solidFill>
                  <a:srgbClr val="000000"/>
                </a:solidFill>
                <a:latin typeface="宋体" pitchFamily="2" charset="-122"/>
                <a:cs typeface="Times New Roman" pitchFamily="18" charset="0"/>
              </a:rPr>
              <a:t>概念</a:t>
            </a:r>
          </a:p>
          <a:p>
            <a:pPr eaLnBrk="1" hangingPunct="1">
              <a:lnSpc>
                <a:spcPct val="150000"/>
              </a:lnSpc>
            </a:pPr>
            <a:r>
              <a:rPr lang="zh-CN" altLang="en-US" sz="2400" dirty="0" smtClean="0">
                <a:solidFill>
                  <a:srgbClr val="000000"/>
                </a:solidFill>
                <a:latin typeface="宋体" pitchFamily="2" charset="-122"/>
                <a:cs typeface="Times New Roman" pitchFamily="18" charset="0"/>
              </a:rPr>
              <a:t>     由</a:t>
            </a:r>
            <a:r>
              <a:rPr lang="zh-CN" altLang="en-US" sz="2400" dirty="0">
                <a:solidFill>
                  <a:srgbClr val="000000"/>
                </a:solidFill>
                <a:latin typeface="宋体" pitchFamily="2" charset="-122"/>
                <a:cs typeface="Times New Roman" pitchFamily="18" charset="0"/>
              </a:rPr>
              <a:t>于</a:t>
            </a:r>
            <a:r>
              <a:rPr lang="en-US" altLang="zh-CN" sz="2400" dirty="0">
                <a:solidFill>
                  <a:srgbClr val="000000"/>
                </a:solidFill>
                <a:latin typeface="宋体" pitchFamily="2" charset="-122"/>
                <a:cs typeface="Times New Roman" pitchFamily="18" charset="0"/>
              </a:rPr>
              <a:t>DNA</a:t>
            </a:r>
            <a:r>
              <a:rPr lang="zh-CN" altLang="en-US" sz="2400" dirty="0">
                <a:solidFill>
                  <a:srgbClr val="000000"/>
                </a:solidFill>
                <a:latin typeface="宋体" pitchFamily="2" charset="-122"/>
                <a:cs typeface="Times New Roman" pitchFamily="18" charset="0"/>
              </a:rPr>
              <a:t>分子中发生碱基对的</a:t>
            </a:r>
            <a:r>
              <a:rPr lang="en-US" altLang="zh-CN" sz="2400" dirty="0">
                <a:solidFill>
                  <a:srgbClr val="000000"/>
                </a:solidFill>
                <a:latin typeface="宋体" pitchFamily="2" charset="-122"/>
                <a:cs typeface="Times New Roman" pitchFamily="18" charset="0"/>
              </a:rPr>
              <a:t>_________________,</a:t>
            </a:r>
            <a:r>
              <a:rPr lang="zh-CN" altLang="en-US" sz="2400" dirty="0">
                <a:solidFill>
                  <a:srgbClr val="000000"/>
                </a:solidFill>
                <a:latin typeface="宋体" pitchFamily="2" charset="-122"/>
                <a:cs typeface="Times New Roman" pitchFamily="18" charset="0"/>
              </a:rPr>
              <a:t>而引</a:t>
            </a:r>
            <a:r>
              <a:rPr lang="zh-CN" altLang="en-US" sz="2400" dirty="0" smtClean="0">
                <a:solidFill>
                  <a:srgbClr val="000000"/>
                </a:solidFill>
                <a:latin typeface="宋体" pitchFamily="2" charset="-122"/>
                <a:cs typeface="Times New Roman" pitchFamily="18" charset="0"/>
              </a:rPr>
              <a:t>起的</a:t>
            </a:r>
            <a:r>
              <a:rPr lang="en-US" altLang="zh-CN" sz="2400" dirty="0" smtClean="0">
                <a:solidFill>
                  <a:srgbClr val="000000"/>
                </a:solidFill>
                <a:latin typeface="宋体" pitchFamily="2" charset="-122"/>
                <a:cs typeface="Times New Roman" pitchFamily="18" charset="0"/>
              </a:rPr>
              <a:t>_________</a:t>
            </a:r>
            <a:r>
              <a:rPr lang="zh-CN" altLang="en-US" sz="2400" dirty="0">
                <a:solidFill>
                  <a:srgbClr val="000000"/>
                </a:solidFill>
                <a:latin typeface="宋体" pitchFamily="2" charset="-122"/>
                <a:cs typeface="Times New Roman" pitchFamily="18" charset="0"/>
              </a:rPr>
              <a:t>的改变</a:t>
            </a:r>
            <a:r>
              <a:rPr lang="zh-CN" altLang="en-US" sz="2400" dirty="0" smtClean="0">
                <a:solidFill>
                  <a:srgbClr val="000000"/>
                </a:solidFill>
                <a:latin typeface="宋体" pitchFamily="2" charset="-122"/>
                <a:cs typeface="Times New Roman" pitchFamily="18" charset="0"/>
              </a:rPr>
              <a:t>。</a:t>
            </a:r>
            <a:endParaRPr lang="zh-CN" altLang="en-US" sz="2400" dirty="0">
              <a:solidFill>
                <a:srgbClr val="000000"/>
              </a:solidFill>
              <a:latin typeface="宋体" pitchFamily="2" charset="-122"/>
              <a:cs typeface="Times New Roman" pitchFamily="18" charset="0"/>
            </a:endParaRPr>
          </a:p>
        </p:txBody>
      </p:sp>
      <p:sp>
        <p:nvSpPr>
          <p:cNvPr id="5" name="Text Box 3" descr="中国教育出版网"/>
          <p:cNvSpPr txBox="1">
            <a:spLocks noChangeArrowheads="1"/>
          </p:cNvSpPr>
          <p:nvPr/>
        </p:nvSpPr>
        <p:spPr bwMode="auto">
          <a:xfrm>
            <a:off x="4427984" y="888022"/>
            <a:ext cx="3660974"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b" anchorCtr="1">
            <a:spAutoFit/>
          </a:bodyPr>
          <a:lstStyle>
            <a:lvl1pPr eaLnBrk="0" hangingPunct="0">
              <a:defRPr sz="2200" b="1">
                <a:solidFill>
                  <a:schemeClr val="tx1"/>
                </a:solidFill>
                <a:latin typeface="Arial" pitchFamily="34" charset="0"/>
                <a:ea typeface="宋体" pitchFamily="2" charset="-122"/>
              </a:defRPr>
            </a:lvl1pPr>
            <a:lvl2pPr marL="742950" indent="-285750" eaLnBrk="0" hangingPunct="0">
              <a:defRPr sz="2200" b="1">
                <a:solidFill>
                  <a:schemeClr val="tx1"/>
                </a:solidFill>
                <a:latin typeface="Arial" pitchFamily="34" charset="0"/>
                <a:ea typeface="宋体" pitchFamily="2" charset="-122"/>
              </a:defRPr>
            </a:lvl2pPr>
            <a:lvl3pPr marL="1143000" indent="-228600" eaLnBrk="0" hangingPunct="0">
              <a:defRPr sz="2200" b="1">
                <a:solidFill>
                  <a:schemeClr val="tx1"/>
                </a:solidFill>
                <a:latin typeface="Arial" pitchFamily="34" charset="0"/>
                <a:ea typeface="宋体" pitchFamily="2" charset="-122"/>
              </a:defRPr>
            </a:lvl3pPr>
            <a:lvl4pPr marL="1600200" indent="-228600" eaLnBrk="0" hangingPunct="0">
              <a:defRPr sz="2200" b="1">
                <a:solidFill>
                  <a:schemeClr val="tx1"/>
                </a:solidFill>
                <a:latin typeface="Arial" pitchFamily="34" charset="0"/>
                <a:ea typeface="宋体" pitchFamily="2" charset="-122"/>
              </a:defRPr>
            </a:lvl4pPr>
            <a:lvl5pPr marL="2057400" indent="-228600" eaLnBrk="0" hangingPunct="0">
              <a:defRPr sz="2200"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sz="2200"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sz="2200"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sz="2200"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sz="2200" b="1">
                <a:solidFill>
                  <a:schemeClr val="tx1"/>
                </a:solidFill>
                <a:latin typeface="Arial" pitchFamily="34" charset="0"/>
                <a:ea typeface="宋体" pitchFamily="2" charset="-122"/>
              </a:defRPr>
            </a:lvl9pPr>
          </a:lstStyle>
          <a:p>
            <a:pPr eaLnBrk="1" hangingPunct="1"/>
            <a:r>
              <a:rPr lang="zh-CN" altLang="en-US" dirty="0">
                <a:solidFill>
                  <a:srgbClr val="FF0000"/>
                </a:solidFill>
                <a:latin typeface="宋体" pitchFamily="2" charset="-122"/>
                <a:cs typeface="Times New Roman" pitchFamily="18" charset="0"/>
              </a:rPr>
              <a:t>替换、增添和缺失</a:t>
            </a:r>
          </a:p>
        </p:txBody>
      </p:sp>
      <p:sp>
        <p:nvSpPr>
          <p:cNvPr id="6" name="Text Box 5" descr="中国教育出版网"/>
          <p:cNvSpPr txBox="1">
            <a:spLocks noChangeArrowheads="1"/>
          </p:cNvSpPr>
          <p:nvPr/>
        </p:nvSpPr>
        <p:spPr bwMode="auto">
          <a:xfrm>
            <a:off x="504736" y="1484784"/>
            <a:ext cx="243840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nchorCtr="1">
            <a:spAutoFit/>
          </a:bodyPr>
          <a:lstStyle>
            <a:lvl1pPr eaLnBrk="0" hangingPunct="0">
              <a:defRPr sz="2200" b="1">
                <a:solidFill>
                  <a:schemeClr val="tx1"/>
                </a:solidFill>
                <a:latin typeface="Arial" pitchFamily="34" charset="0"/>
                <a:ea typeface="宋体" pitchFamily="2" charset="-122"/>
              </a:defRPr>
            </a:lvl1pPr>
            <a:lvl2pPr marL="742950" indent="-285750" eaLnBrk="0" hangingPunct="0">
              <a:defRPr sz="2200" b="1">
                <a:solidFill>
                  <a:schemeClr val="tx1"/>
                </a:solidFill>
                <a:latin typeface="Arial" pitchFamily="34" charset="0"/>
                <a:ea typeface="宋体" pitchFamily="2" charset="-122"/>
              </a:defRPr>
            </a:lvl2pPr>
            <a:lvl3pPr marL="1143000" indent="-228600" eaLnBrk="0" hangingPunct="0">
              <a:defRPr sz="2200" b="1">
                <a:solidFill>
                  <a:schemeClr val="tx1"/>
                </a:solidFill>
                <a:latin typeface="Arial" pitchFamily="34" charset="0"/>
                <a:ea typeface="宋体" pitchFamily="2" charset="-122"/>
              </a:defRPr>
            </a:lvl3pPr>
            <a:lvl4pPr marL="1600200" indent="-228600" eaLnBrk="0" hangingPunct="0">
              <a:defRPr sz="2200" b="1">
                <a:solidFill>
                  <a:schemeClr val="tx1"/>
                </a:solidFill>
                <a:latin typeface="Arial" pitchFamily="34" charset="0"/>
                <a:ea typeface="宋体" pitchFamily="2" charset="-122"/>
              </a:defRPr>
            </a:lvl4pPr>
            <a:lvl5pPr marL="2057400" indent="-228600" eaLnBrk="0" hangingPunct="0">
              <a:defRPr sz="2200"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sz="2200"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sz="2200"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sz="2200"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sz="2200" b="1">
                <a:solidFill>
                  <a:schemeClr val="tx1"/>
                </a:solidFill>
                <a:latin typeface="Arial" pitchFamily="34" charset="0"/>
                <a:ea typeface="宋体" pitchFamily="2" charset="-122"/>
              </a:defRPr>
            </a:lvl9pPr>
          </a:lstStyle>
          <a:p>
            <a:pPr eaLnBrk="1" hangingPunct="1"/>
            <a:r>
              <a:rPr lang="zh-CN" altLang="en-US" dirty="0">
                <a:solidFill>
                  <a:srgbClr val="FF0000"/>
                </a:solidFill>
                <a:latin typeface="宋体" pitchFamily="2" charset="-122"/>
                <a:cs typeface="Times New Roman" pitchFamily="18" charset="0"/>
              </a:rPr>
              <a:t>基</a:t>
            </a:r>
            <a:r>
              <a:rPr lang="zh-CN" altLang="en-US" dirty="0" smtClean="0">
                <a:solidFill>
                  <a:srgbClr val="FF0000"/>
                </a:solidFill>
                <a:latin typeface="宋体" pitchFamily="2" charset="-122"/>
                <a:cs typeface="Times New Roman" pitchFamily="18" charset="0"/>
              </a:rPr>
              <a:t>因</a:t>
            </a:r>
            <a:r>
              <a:rPr lang="zh-CN" altLang="en-US" dirty="0">
                <a:solidFill>
                  <a:srgbClr val="FF0000"/>
                </a:solidFill>
                <a:latin typeface="宋体" pitchFamily="2" charset="-122"/>
                <a:cs typeface="Times New Roman" pitchFamily="18" charset="0"/>
              </a:rPr>
              <a:t>结构</a:t>
            </a:r>
          </a:p>
        </p:txBody>
      </p:sp>
      <p:sp>
        <p:nvSpPr>
          <p:cNvPr id="7" name="TextBox 6"/>
          <p:cNvSpPr txBox="1"/>
          <p:nvPr/>
        </p:nvSpPr>
        <p:spPr>
          <a:xfrm>
            <a:off x="166088" y="2366040"/>
            <a:ext cx="1557848" cy="461665"/>
          </a:xfrm>
          <a:prstGeom prst="rect">
            <a:avLst/>
          </a:prstGeom>
          <a:noFill/>
        </p:spPr>
        <p:txBody>
          <a:bodyPr wrap="square" rtlCol="0">
            <a:spAutoFit/>
          </a:bodyPr>
          <a:lstStyle/>
          <a:p>
            <a:r>
              <a:rPr lang="en-US" altLang="zh-CN" sz="2400" b="1" dirty="0" smtClean="0"/>
              <a:t>3</a:t>
            </a:r>
            <a:r>
              <a:rPr lang="zh-CN" altLang="en-US" sz="2400" b="1" dirty="0" smtClean="0"/>
              <a:t>、结果：</a:t>
            </a:r>
            <a:endParaRPr lang="zh-CN" altLang="en-US" sz="2400" b="1" dirty="0"/>
          </a:p>
        </p:txBody>
      </p:sp>
      <p:sp>
        <p:nvSpPr>
          <p:cNvPr id="8" name="TextBox 7"/>
          <p:cNvSpPr txBox="1"/>
          <p:nvPr/>
        </p:nvSpPr>
        <p:spPr>
          <a:xfrm>
            <a:off x="166088" y="5301208"/>
            <a:ext cx="2605712" cy="461665"/>
          </a:xfrm>
          <a:prstGeom prst="rect">
            <a:avLst/>
          </a:prstGeom>
          <a:noFill/>
        </p:spPr>
        <p:txBody>
          <a:bodyPr wrap="square" rtlCol="0">
            <a:spAutoFit/>
          </a:bodyPr>
          <a:lstStyle/>
          <a:p>
            <a:r>
              <a:rPr lang="en-US" altLang="zh-CN" sz="2400" b="1" dirty="0" smtClean="0"/>
              <a:t>4</a:t>
            </a:r>
            <a:r>
              <a:rPr lang="zh-CN" altLang="en-US" sz="2400" b="1" dirty="0" smtClean="0"/>
              <a:t>、意义：</a:t>
            </a:r>
            <a:endParaRPr lang="zh-CN" altLang="en-US" sz="2400" b="1" dirty="0"/>
          </a:p>
        </p:txBody>
      </p:sp>
      <p:sp>
        <p:nvSpPr>
          <p:cNvPr id="9" name="矩形 8"/>
          <p:cNvSpPr/>
          <p:nvPr/>
        </p:nvSpPr>
        <p:spPr>
          <a:xfrm>
            <a:off x="323528" y="2964319"/>
            <a:ext cx="8712968" cy="2345194"/>
          </a:xfrm>
          <a:prstGeom prst="rect">
            <a:avLst/>
          </a:prstGeom>
        </p:spPr>
        <p:txBody>
          <a:bodyPr wrap="square">
            <a:spAutoFit/>
          </a:bodyPr>
          <a:lstStyle/>
          <a:p>
            <a:pPr>
              <a:lnSpc>
                <a:spcPct val="122000"/>
              </a:lnSpc>
              <a:spcBef>
                <a:spcPct val="0"/>
              </a:spcBef>
            </a:pPr>
            <a:r>
              <a:rPr lang="zh-CN" altLang="en-US" sz="2400" b="1" dirty="0" smtClean="0">
                <a:solidFill>
                  <a:srgbClr val="C00000"/>
                </a:solidFill>
                <a:latin typeface="宋体" pitchFamily="2" charset="-122"/>
              </a:rPr>
              <a:t>注：</a:t>
            </a:r>
            <a:r>
              <a:rPr lang="zh-CN" altLang="en-US" sz="2400" b="1" dirty="0" smtClean="0">
                <a:solidFill>
                  <a:srgbClr val="C00000"/>
                </a:solidFill>
                <a:latin typeface="宋体"/>
                <a:ea typeface="宋体"/>
              </a:rPr>
              <a:t>①</a:t>
            </a:r>
            <a:r>
              <a:rPr lang="zh-CN" altLang="en-US" sz="2400" b="1" dirty="0" smtClean="0">
                <a:solidFill>
                  <a:srgbClr val="C00000"/>
                </a:solidFill>
                <a:latin typeface="宋体" pitchFamily="2" charset="-122"/>
              </a:rPr>
              <a:t>基</a:t>
            </a:r>
            <a:r>
              <a:rPr lang="zh-CN" altLang="en-US" sz="2400" b="1" dirty="0">
                <a:solidFill>
                  <a:srgbClr val="C00000"/>
                </a:solidFill>
                <a:latin typeface="宋体" pitchFamily="2" charset="-122"/>
              </a:rPr>
              <a:t>因突变是</a:t>
            </a:r>
            <a:r>
              <a:rPr lang="en-US" altLang="zh-CN" sz="2400" b="1" dirty="0">
                <a:solidFill>
                  <a:srgbClr val="C00000"/>
                </a:solidFill>
                <a:latin typeface="宋体" pitchFamily="2" charset="-122"/>
              </a:rPr>
              <a:t>DNA</a:t>
            </a:r>
            <a:r>
              <a:rPr lang="zh-CN" altLang="en-US" sz="2400" b="1" dirty="0">
                <a:solidFill>
                  <a:srgbClr val="C00000"/>
                </a:solidFill>
                <a:latin typeface="宋体" pitchFamily="2" charset="-122"/>
              </a:rPr>
              <a:t>分子水平上基因内部碱基对种类和数目的改变，基因的数目和位置并未改变</a:t>
            </a:r>
            <a:r>
              <a:rPr lang="zh-CN" altLang="en-US" sz="2400" b="1" dirty="0" smtClean="0">
                <a:solidFill>
                  <a:srgbClr val="C00000"/>
                </a:solidFill>
                <a:latin typeface="宋体" pitchFamily="2" charset="-122"/>
              </a:rPr>
              <a:t>。</a:t>
            </a:r>
            <a:endParaRPr lang="en-US" altLang="zh-CN" sz="2400" b="1" dirty="0" smtClean="0">
              <a:solidFill>
                <a:srgbClr val="C00000"/>
              </a:solidFill>
              <a:latin typeface="宋体" pitchFamily="2" charset="-122"/>
            </a:endParaRPr>
          </a:p>
          <a:p>
            <a:pPr>
              <a:lnSpc>
                <a:spcPct val="122000"/>
              </a:lnSpc>
              <a:spcBef>
                <a:spcPct val="0"/>
              </a:spcBef>
            </a:pPr>
            <a:r>
              <a:rPr lang="zh-CN" altLang="zh-CN" sz="2400" b="1" dirty="0" smtClean="0">
                <a:solidFill>
                  <a:srgbClr val="C00000"/>
                </a:solidFill>
                <a:latin typeface="宋体" pitchFamily="2" charset="-122"/>
                <a:ea typeface="宋体"/>
              </a:rPr>
              <a:t>②</a:t>
            </a:r>
            <a:r>
              <a:rPr lang="zh-CN" altLang="en-US" sz="2400" b="1" dirty="0" smtClean="0">
                <a:solidFill>
                  <a:srgbClr val="C00000"/>
                </a:solidFill>
                <a:latin typeface="宋体" pitchFamily="2" charset="-122"/>
                <a:ea typeface="宋体"/>
              </a:rPr>
              <a:t>基因突变产生了新基因，从而产生新的基因型，而基因重组只是原有基因的重新组合，只能产生新的基因型，但不能产生新基因。</a:t>
            </a:r>
            <a:endParaRPr lang="zh-CN" altLang="zh-CN" sz="2400" b="1" dirty="0">
              <a:solidFill>
                <a:srgbClr val="C00000"/>
              </a:solidFill>
              <a:latin typeface="宋体" pitchFamily="2" charset="-122"/>
            </a:endParaRPr>
          </a:p>
        </p:txBody>
      </p:sp>
    </p:spTree>
    <p:extLst>
      <p:ext uri="{BB962C8B-B14F-4D97-AF65-F5344CB8AC3E}">
        <p14:creationId xmlns:p14="http://schemas.microsoft.com/office/powerpoint/2010/main" val="2162984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randombar(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randombar(horizontal)">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P spid="6"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8720" y="188640"/>
            <a:ext cx="2016224" cy="461665"/>
          </a:xfrm>
          <a:prstGeom prst="rect">
            <a:avLst/>
          </a:prstGeom>
          <a:noFill/>
        </p:spPr>
        <p:txBody>
          <a:bodyPr wrap="square" rtlCol="0">
            <a:spAutoFit/>
          </a:bodyPr>
          <a:lstStyle/>
          <a:p>
            <a:r>
              <a:rPr lang="en-US" altLang="zh-CN" sz="2400" b="1" dirty="0" smtClean="0"/>
              <a:t>5</a:t>
            </a:r>
            <a:r>
              <a:rPr lang="zh-CN" altLang="en-US" sz="2400" b="1" dirty="0" smtClean="0"/>
              <a:t>、原因：</a:t>
            </a:r>
            <a:endParaRPr lang="zh-CN" altLang="en-US" sz="2400" b="1" dirty="0"/>
          </a:p>
        </p:txBody>
      </p:sp>
      <p:sp>
        <p:nvSpPr>
          <p:cNvPr id="5" name="TextBox 4"/>
          <p:cNvSpPr txBox="1"/>
          <p:nvPr/>
        </p:nvSpPr>
        <p:spPr>
          <a:xfrm>
            <a:off x="1691680" y="188640"/>
            <a:ext cx="5544616" cy="830997"/>
          </a:xfrm>
          <a:prstGeom prst="rect">
            <a:avLst/>
          </a:prstGeom>
          <a:noFill/>
        </p:spPr>
        <p:txBody>
          <a:bodyPr wrap="square" rtlCol="0">
            <a:spAutoFit/>
          </a:bodyPr>
          <a:lstStyle/>
          <a:p>
            <a:r>
              <a:rPr lang="zh-CN" altLang="en-US" sz="2400" b="1" dirty="0" smtClean="0"/>
              <a:t>外因</a:t>
            </a:r>
            <a:r>
              <a:rPr lang="en-US" altLang="zh-CN" sz="2400" b="1" dirty="0" smtClean="0"/>
              <a:t>:</a:t>
            </a:r>
            <a:r>
              <a:rPr lang="zh-CN" altLang="en-US" sz="2400" b="1" dirty="0"/>
              <a:t>物</a:t>
            </a:r>
            <a:r>
              <a:rPr lang="zh-CN" altLang="en-US" sz="2400" b="1" dirty="0" smtClean="0"/>
              <a:t>理、化学、生物因素</a:t>
            </a:r>
            <a:endParaRPr lang="en-US" altLang="zh-CN" sz="2400" b="1" dirty="0" smtClean="0"/>
          </a:p>
          <a:p>
            <a:r>
              <a:rPr lang="zh-CN" altLang="en-US" sz="2400" b="1" dirty="0"/>
              <a:t>内</a:t>
            </a:r>
            <a:r>
              <a:rPr lang="zh-CN" altLang="en-US" sz="2400" b="1" dirty="0" smtClean="0"/>
              <a:t>因：碱基对的缺失、增添或替换</a:t>
            </a:r>
            <a:endParaRPr lang="zh-CN" altLang="en-US" sz="2400" b="1" dirty="0"/>
          </a:p>
        </p:txBody>
      </p:sp>
      <p:sp>
        <p:nvSpPr>
          <p:cNvPr id="6" name="TextBox 5"/>
          <p:cNvSpPr txBox="1"/>
          <p:nvPr/>
        </p:nvSpPr>
        <p:spPr>
          <a:xfrm>
            <a:off x="611560" y="1268760"/>
            <a:ext cx="8064896" cy="2308324"/>
          </a:xfrm>
          <a:prstGeom prst="rect">
            <a:avLst/>
          </a:prstGeom>
          <a:noFill/>
        </p:spPr>
        <p:txBody>
          <a:bodyPr wrap="square" rtlCol="0">
            <a:spAutoFit/>
          </a:bodyPr>
          <a:lstStyle/>
          <a:p>
            <a:pPr>
              <a:lnSpc>
                <a:spcPct val="150000"/>
              </a:lnSpc>
            </a:pPr>
            <a:r>
              <a:rPr lang="zh-CN" altLang="en-US" sz="2400" b="1" dirty="0" smtClean="0">
                <a:solidFill>
                  <a:srgbClr val="C00000"/>
                </a:solidFill>
                <a:latin typeface="宋体"/>
                <a:ea typeface="宋体"/>
              </a:rPr>
              <a:t>注意：</a:t>
            </a:r>
            <a:endParaRPr lang="en-US" altLang="zh-CN" sz="2400" b="1" dirty="0" smtClean="0">
              <a:solidFill>
                <a:srgbClr val="C00000"/>
              </a:solidFill>
              <a:latin typeface="宋体"/>
              <a:ea typeface="宋体"/>
            </a:endParaRPr>
          </a:p>
          <a:p>
            <a:pPr>
              <a:lnSpc>
                <a:spcPct val="150000"/>
              </a:lnSpc>
            </a:pPr>
            <a:r>
              <a:rPr lang="zh-CN" altLang="en-US" sz="2400" b="1" dirty="0" smtClean="0">
                <a:solidFill>
                  <a:srgbClr val="C00000"/>
                </a:solidFill>
                <a:latin typeface="宋体"/>
                <a:ea typeface="宋体"/>
              </a:rPr>
              <a:t>①基因突变是分子水平上的改变，光镜下不可见。</a:t>
            </a:r>
            <a:endParaRPr lang="en-US" altLang="zh-CN" sz="2400" b="1" dirty="0" smtClean="0">
              <a:solidFill>
                <a:srgbClr val="C00000"/>
              </a:solidFill>
              <a:latin typeface="宋体"/>
              <a:ea typeface="宋体"/>
            </a:endParaRPr>
          </a:p>
          <a:p>
            <a:pPr>
              <a:lnSpc>
                <a:spcPct val="150000"/>
              </a:lnSpc>
            </a:pPr>
            <a:r>
              <a:rPr lang="zh-CN" altLang="zh-CN" sz="2400" b="1" dirty="0" smtClean="0">
                <a:solidFill>
                  <a:srgbClr val="C00000"/>
                </a:solidFill>
                <a:latin typeface="宋体"/>
                <a:ea typeface="宋体"/>
              </a:rPr>
              <a:t>②</a:t>
            </a:r>
            <a:r>
              <a:rPr lang="zh-CN" altLang="en-US" sz="2400" b="1" dirty="0" smtClean="0">
                <a:solidFill>
                  <a:srgbClr val="C00000"/>
                </a:solidFill>
                <a:latin typeface="宋体"/>
                <a:ea typeface="宋体"/>
              </a:rPr>
              <a:t>基因突变中碱基对数目、种类改变非常小，若数目改变幅度过大，超过一个基因的范围则为染色体变异。</a:t>
            </a:r>
            <a:endParaRPr lang="zh-CN" altLang="en-US" sz="2400" b="1" dirty="0">
              <a:solidFill>
                <a:srgbClr val="C00000"/>
              </a:solidFill>
            </a:endParaRPr>
          </a:p>
        </p:txBody>
      </p:sp>
    </p:spTree>
    <p:extLst>
      <p:ext uri="{BB962C8B-B14F-4D97-AF65-F5344CB8AC3E}">
        <p14:creationId xmlns:p14="http://schemas.microsoft.com/office/powerpoint/2010/main" val="2138488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randombar(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randombar(horizont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23528" y="476672"/>
            <a:ext cx="4572000" cy="646331"/>
          </a:xfrm>
          <a:prstGeom prst="rect">
            <a:avLst/>
          </a:prstGeom>
        </p:spPr>
        <p:txBody>
          <a:bodyPr>
            <a:spAutoFit/>
          </a:bodyPr>
          <a:lstStyle/>
          <a:p>
            <a:pPr>
              <a:lnSpc>
                <a:spcPct val="150000"/>
              </a:lnSpc>
            </a:pPr>
            <a:r>
              <a:rPr lang="en-US" altLang="zh-CN" sz="2400" b="1" dirty="0" smtClean="0">
                <a:solidFill>
                  <a:srgbClr val="000000"/>
                </a:solidFill>
                <a:latin typeface="宋体" pitchFamily="2" charset="-122"/>
                <a:cs typeface="Times New Roman" pitchFamily="18" charset="0"/>
              </a:rPr>
              <a:t>6.</a:t>
            </a:r>
            <a:r>
              <a:rPr lang="zh-CN" altLang="en-US" sz="2400" b="1" dirty="0">
                <a:solidFill>
                  <a:srgbClr val="000000"/>
                </a:solidFill>
                <a:latin typeface="宋体" pitchFamily="2" charset="-122"/>
                <a:cs typeface="Times New Roman" pitchFamily="18" charset="0"/>
              </a:rPr>
              <a:t>时</a:t>
            </a:r>
            <a:r>
              <a:rPr lang="zh-CN" altLang="en-US" sz="2400" b="1" dirty="0" smtClean="0">
                <a:solidFill>
                  <a:srgbClr val="000000"/>
                </a:solidFill>
                <a:latin typeface="宋体" pitchFamily="2" charset="-122"/>
                <a:cs typeface="Times New Roman" pitchFamily="18" charset="0"/>
              </a:rPr>
              <a:t>间：</a:t>
            </a:r>
            <a:r>
              <a:rPr lang="zh-CN" altLang="en-US" sz="2400" b="1" dirty="0" smtClean="0">
                <a:solidFill>
                  <a:srgbClr val="C00000"/>
                </a:solidFill>
                <a:latin typeface="宋体" pitchFamily="2" charset="-122"/>
                <a:cs typeface="Times New Roman" pitchFamily="18" charset="0"/>
              </a:rPr>
              <a:t>主</a:t>
            </a:r>
            <a:r>
              <a:rPr lang="zh-CN" altLang="en-US" sz="2400" b="1" dirty="0">
                <a:solidFill>
                  <a:srgbClr val="C00000"/>
                </a:solidFill>
                <a:latin typeface="宋体" pitchFamily="2" charset="-122"/>
                <a:cs typeface="Times New Roman" pitchFamily="18" charset="0"/>
              </a:rPr>
              <a:t>要</a:t>
            </a:r>
            <a:r>
              <a:rPr lang="zh-CN" altLang="en-US" sz="2400" b="1" dirty="0">
                <a:solidFill>
                  <a:srgbClr val="000000"/>
                </a:solidFill>
                <a:latin typeface="宋体" pitchFamily="2" charset="-122"/>
                <a:cs typeface="Times New Roman" pitchFamily="18" charset="0"/>
              </a:rPr>
              <a:t>发</a:t>
            </a:r>
            <a:r>
              <a:rPr lang="zh-CN" altLang="en-US" sz="2400" b="1" dirty="0" smtClean="0">
                <a:solidFill>
                  <a:srgbClr val="000000"/>
                </a:solidFill>
                <a:latin typeface="宋体" pitchFamily="2" charset="-122"/>
                <a:cs typeface="Times New Roman" pitchFamily="18" charset="0"/>
              </a:rPr>
              <a:t>生在</a:t>
            </a:r>
            <a:r>
              <a:rPr lang="en-US" altLang="zh-CN" sz="2400" b="1" dirty="0" smtClean="0">
                <a:solidFill>
                  <a:srgbClr val="000000"/>
                </a:solidFill>
                <a:latin typeface="宋体" pitchFamily="2" charset="-122"/>
                <a:cs typeface="Times New Roman" pitchFamily="18" charset="0"/>
              </a:rPr>
              <a:t>DNA</a:t>
            </a:r>
            <a:r>
              <a:rPr lang="zh-CN" altLang="en-US" sz="2400" b="1" dirty="0" smtClean="0">
                <a:solidFill>
                  <a:srgbClr val="000000"/>
                </a:solidFill>
                <a:latin typeface="宋体" pitchFamily="2" charset="-122"/>
                <a:cs typeface="Times New Roman" pitchFamily="18" charset="0"/>
              </a:rPr>
              <a:t>复制时</a:t>
            </a:r>
            <a:endParaRPr lang="zh-CN" altLang="en-US" sz="2400" b="1" dirty="0"/>
          </a:p>
        </p:txBody>
      </p:sp>
      <p:sp>
        <p:nvSpPr>
          <p:cNvPr id="5" name="Text Box 2" descr="中国教育出版网"/>
          <p:cNvSpPr txBox="1">
            <a:spLocks noChangeArrowheads="1"/>
          </p:cNvSpPr>
          <p:nvPr/>
        </p:nvSpPr>
        <p:spPr bwMode="auto">
          <a:xfrm>
            <a:off x="312912" y="1556792"/>
            <a:ext cx="8261672" cy="520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200" b="1">
                <a:solidFill>
                  <a:schemeClr val="tx1"/>
                </a:solidFill>
                <a:latin typeface="Arial" pitchFamily="34" charset="0"/>
                <a:ea typeface="宋体" pitchFamily="2" charset="-122"/>
              </a:defRPr>
            </a:lvl1pPr>
            <a:lvl2pPr marL="742950" indent="-285750" eaLnBrk="0" hangingPunct="0">
              <a:defRPr sz="2200" b="1">
                <a:solidFill>
                  <a:schemeClr val="tx1"/>
                </a:solidFill>
                <a:latin typeface="Arial" pitchFamily="34" charset="0"/>
                <a:ea typeface="宋体" pitchFamily="2" charset="-122"/>
              </a:defRPr>
            </a:lvl2pPr>
            <a:lvl3pPr marL="1143000" indent="-228600" eaLnBrk="0" hangingPunct="0">
              <a:defRPr sz="2200" b="1">
                <a:solidFill>
                  <a:schemeClr val="tx1"/>
                </a:solidFill>
                <a:latin typeface="Arial" pitchFamily="34" charset="0"/>
                <a:ea typeface="宋体" pitchFamily="2" charset="-122"/>
              </a:defRPr>
            </a:lvl3pPr>
            <a:lvl4pPr marL="1600200" indent="-228600" eaLnBrk="0" hangingPunct="0">
              <a:defRPr sz="2200" b="1">
                <a:solidFill>
                  <a:schemeClr val="tx1"/>
                </a:solidFill>
                <a:latin typeface="Arial" pitchFamily="34" charset="0"/>
                <a:ea typeface="宋体" pitchFamily="2" charset="-122"/>
              </a:defRPr>
            </a:lvl4pPr>
            <a:lvl5pPr marL="2057400" indent="-228600" eaLnBrk="0" hangingPunct="0">
              <a:defRPr sz="2200"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sz="2200"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sz="2200"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sz="2200"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sz="2200" b="1">
                <a:solidFill>
                  <a:schemeClr val="tx1"/>
                </a:solidFill>
                <a:latin typeface="Arial" pitchFamily="34" charset="0"/>
                <a:ea typeface="宋体" pitchFamily="2" charset="-122"/>
              </a:defRPr>
            </a:lvl9pPr>
          </a:lstStyle>
          <a:p>
            <a:pPr eaLnBrk="1" hangingPunct="1">
              <a:lnSpc>
                <a:spcPct val="150000"/>
              </a:lnSpc>
            </a:pPr>
            <a:r>
              <a:rPr lang="en-US" altLang="zh-CN" dirty="0" smtClean="0">
                <a:solidFill>
                  <a:srgbClr val="000000"/>
                </a:solidFill>
                <a:latin typeface="宋体" pitchFamily="2" charset="-122"/>
                <a:cs typeface="Times New Roman" pitchFamily="18" charset="0"/>
              </a:rPr>
              <a:t>7.</a:t>
            </a:r>
            <a:r>
              <a:rPr lang="zh-CN" altLang="en-US" dirty="0">
                <a:solidFill>
                  <a:srgbClr val="000000"/>
                </a:solidFill>
                <a:latin typeface="宋体" pitchFamily="2" charset="-122"/>
                <a:cs typeface="Times New Roman" pitchFamily="18" charset="0"/>
              </a:rPr>
              <a:t>突变特</a:t>
            </a:r>
            <a:r>
              <a:rPr lang="zh-CN" altLang="en-US" dirty="0" smtClean="0">
                <a:solidFill>
                  <a:srgbClr val="000000"/>
                </a:solidFill>
                <a:latin typeface="宋体" pitchFamily="2" charset="-122"/>
                <a:cs typeface="Times New Roman" pitchFamily="18" charset="0"/>
              </a:rPr>
              <a:t>点：</a:t>
            </a:r>
            <a:endParaRPr lang="zh-CN" altLang="en-US" dirty="0">
              <a:solidFill>
                <a:srgbClr val="000000"/>
              </a:solidFill>
              <a:latin typeface="宋体" pitchFamily="2" charset="-122"/>
              <a:cs typeface="Times New Roman" pitchFamily="18" charset="0"/>
            </a:endParaRPr>
          </a:p>
        </p:txBody>
      </p:sp>
      <p:sp>
        <p:nvSpPr>
          <p:cNvPr id="11" name="TextBox 10"/>
          <p:cNvSpPr txBox="1"/>
          <p:nvPr/>
        </p:nvSpPr>
        <p:spPr>
          <a:xfrm>
            <a:off x="899592" y="2126416"/>
            <a:ext cx="3544156" cy="2799100"/>
          </a:xfrm>
          <a:prstGeom prst="rect">
            <a:avLst/>
          </a:prstGeom>
          <a:noFill/>
        </p:spPr>
        <p:txBody>
          <a:bodyPr wrap="square" rtlCol="0">
            <a:spAutoFit/>
          </a:bodyPr>
          <a:lstStyle/>
          <a:p>
            <a:pPr>
              <a:lnSpc>
                <a:spcPct val="150000"/>
              </a:lnSpc>
            </a:pPr>
            <a:r>
              <a:rPr lang="zh-CN" altLang="en-US" sz="2400" b="1" dirty="0" smtClean="0"/>
              <a:t>（</a:t>
            </a:r>
            <a:r>
              <a:rPr lang="en-US" altLang="zh-CN" sz="2400" b="1" dirty="0" smtClean="0"/>
              <a:t>1</a:t>
            </a:r>
            <a:r>
              <a:rPr lang="zh-CN" altLang="en-US" sz="2400" b="1" dirty="0" smtClean="0"/>
              <a:t>）普遍性：</a:t>
            </a:r>
            <a:endParaRPr lang="en-US" altLang="zh-CN" sz="2400" b="1" dirty="0" smtClean="0"/>
          </a:p>
          <a:p>
            <a:pPr>
              <a:lnSpc>
                <a:spcPct val="150000"/>
              </a:lnSpc>
            </a:pPr>
            <a:r>
              <a:rPr lang="zh-CN" altLang="en-US" sz="2400" b="1" dirty="0" smtClean="0"/>
              <a:t>（</a:t>
            </a:r>
            <a:r>
              <a:rPr lang="en-US" altLang="zh-CN" sz="2400" b="1" dirty="0" smtClean="0"/>
              <a:t>2</a:t>
            </a:r>
            <a:r>
              <a:rPr lang="zh-CN" altLang="en-US" sz="2400" b="1" dirty="0" smtClean="0"/>
              <a:t>）随机性：</a:t>
            </a:r>
            <a:endParaRPr lang="en-US" altLang="zh-CN" sz="2400" b="1" dirty="0" smtClean="0"/>
          </a:p>
          <a:p>
            <a:pPr>
              <a:lnSpc>
                <a:spcPct val="150000"/>
              </a:lnSpc>
            </a:pPr>
            <a:r>
              <a:rPr lang="zh-CN" altLang="en-US" sz="2400" b="1" dirty="0" smtClean="0"/>
              <a:t>（</a:t>
            </a:r>
            <a:r>
              <a:rPr lang="en-US" altLang="zh-CN" sz="2400" b="1" dirty="0" smtClean="0"/>
              <a:t>3</a:t>
            </a:r>
            <a:r>
              <a:rPr lang="zh-CN" altLang="en-US" sz="2400" b="1" dirty="0" smtClean="0"/>
              <a:t>）不定向性：</a:t>
            </a:r>
            <a:endParaRPr lang="en-US" altLang="zh-CN" sz="2400" b="1" dirty="0" smtClean="0"/>
          </a:p>
          <a:p>
            <a:pPr>
              <a:lnSpc>
                <a:spcPct val="150000"/>
              </a:lnSpc>
            </a:pPr>
            <a:r>
              <a:rPr lang="zh-CN" altLang="en-US" sz="2400" b="1" dirty="0" smtClean="0"/>
              <a:t>（</a:t>
            </a:r>
            <a:r>
              <a:rPr lang="en-US" altLang="zh-CN" sz="2400" b="1" dirty="0" smtClean="0"/>
              <a:t>4</a:t>
            </a:r>
            <a:r>
              <a:rPr lang="zh-CN" altLang="en-US" sz="2400" b="1" dirty="0" smtClean="0"/>
              <a:t>）低频性：</a:t>
            </a:r>
            <a:endParaRPr lang="en-US" altLang="zh-CN" sz="2400" b="1" dirty="0" smtClean="0"/>
          </a:p>
          <a:p>
            <a:pPr>
              <a:lnSpc>
                <a:spcPct val="150000"/>
              </a:lnSpc>
            </a:pPr>
            <a:r>
              <a:rPr lang="zh-CN" altLang="en-US" sz="2400" b="1" dirty="0" smtClean="0"/>
              <a:t>（</a:t>
            </a:r>
            <a:r>
              <a:rPr lang="en-US" altLang="zh-CN" sz="2400" b="1" dirty="0" smtClean="0"/>
              <a:t>5</a:t>
            </a:r>
            <a:r>
              <a:rPr lang="zh-CN" altLang="en-US" sz="2400" b="1" dirty="0" smtClean="0"/>
              <a:t>）多害少利性：</a:t>
            </a:r>
            <a:endParaRPr lang="en-US" altLang="zh-CN" sz="2400" b="1" dirty="0" smtClean="0"/>
          </a:p>
        </p:txBody>
      </p:sp>
    </p:spTree>
    <p:extLst>
      <p:ext uri="{BB962C8B-B14F-4D97-AF65-F5344CB8AC3E}">
        <p14:creationId xmlns:p14="http://schemas.microsoft.com/office/powerpoint/2010/main" val="3084778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randombar(horizontal)">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5536" y="404663"/>
            <a:ext cx="4824536" cy="461665"/>
          </a:xfrm>
          <a:prstGeom prst="rect">
            <a:avLst/>
          </a:prstGeom>
          <a:noFill/>
        </p:spPr>
        <p:txBody>
          <a:bodyPr wrap="square" rtlCol="0">
            <a:spAutoFit/>
          </a:bodyPr>
          <a:lstStyle/>
          <a:p>
            <a:r>
              <a:rPr lang="en-US" altLang="zh-CN" sz="2400" b="1" dirty="0" smtClean="0"/>
              <a:t>8</a:t>
            </a:r>
            <a:r>
              <a:rPr lang="zh-CN" altLang="en-US" sz="2400" b="1" dirty="0" smtClean="0"/>
              <a:t>、基因突变对蛋白质结构的影响：</a:t>
            </a:r>
            <a:endParaRPr lang="zh-CN" altLang="en-US" sz="2400" b="1" dirty="0"/>
          </a:p>
        </p:txBody>
      </p:sp>
      <p:grpSp>
        <p:nvGrpSpPr>
          <p:cNvPr id="37" name="组合 36"/>
          <p:cNvGrpSpPr/>
          <p:nvPr/>
        </p:nvGrpSpPr>
        <p:grpSpPr>
          <a:xfrm>
            <a:off x="382920" y="980728"/>
            <a:ext cx="8280920" cy="5626536"/>
            <a:chOff x="395536" y="1042824"/>
            <a:chExt cx="8280920" cy="5626536"/>
          </a:xfrm>
        </p:grpSpPr>
        <p:cxnSp>
          <p:nvCxnSpPr>
            <p:cNvPr id="7" name="直接连接符 6"/>
            <p:cNvCxnSpPr/>
            <p:nvPr/>
          </p:nvCxnSpPr>
          <p:spPr>
            <a:xfrm>
              <a:off x="395536" y="1052736"/>
              <a:ext cx="82809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472440" y="1678752"/>
              <a:ext cx="8204016"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472440" y="2780928"/>
              <a:ext cx="8204016"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472440" y="4869160"/>
              <a:ext cx="8204016"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1547664" y="5788848"/>
              <a:ext cx="712879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1547664" y="3851136"/>
              <a:ext cx="712879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472440" y="1052736"/>
              <a:ext cx="0" cy="561662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395536" y="6669360"/>
              <a:ext cx="8204016"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1547664" y="1052736"/>
              <a:ext cx="0" cy="561662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8676456" y="1042824"/>
              <a:ext cx="0" cy="561662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4497544" y="1042824"/>
              <a:ext cx="0" cy="561662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a:off x="2987824" y="1052736"/>
              <a:ext cx="0" cy="561662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8" name="TextBox 37"/>
          <p:cNvSpPr txBox="1"/>
          <p:nvPr/>
        </p:nvSpPr>
        <p:spPr>
          <a:xfrm>
            <a:off x="611560" y="1082973"/>
            <a:ext cx="923488" cy="461665"/>
          </a:xfrm>
          <a:prstGeom prst="rect">
            <a:avLst/>
          </a:prstGeom>
          <a:noFill/>
        </p:spPr>
        <p:txBody>
          <a:bodyPr wrap="square" rtlCol="0">
            <a:spAutoFit/>
          </a:bodyPr>
          <a:lstStyle/>
          <a:p>
            <a:r>
              <a:rPr lang="zh-CN" altLang="en-US" sz="2400" dirty="0"/>
              <a:t>类型</a:t>
            </a:r>
          </a:p>
        </p:txBody>
      </p:sp>
      <p:sp>
        <p:nvSpPr>
          <p:cNvPr id="39" name="TextBox 38"/>
          <p:cNvSpPr txBox="1"/>
          <p:nvPr/>
        </p:nvSpPr>
        <p:spPr>
          <a:xfrm>
            <a:off x="491872" y="1911315"/>
            <a:ext cx="923488" cy="461665"/>
          </a:xfrm>
          <a:prstGeom prst="rect">
            <a:avLst/>
          </a:prstGeom>
          <a:noFill/>
        </p:spPr>
        <p:txBody>
          <a:bodyPr wrap="square" rtlCol="0">
            <a:spAutoFit/>
          </a:bodyPr>
          <a:lstStyle/>
          <a:p>
            <a:r>
              <a:rPr lang="zh-CN" altLang="en-US" sz="2400" dirty="0" smtClean="0"/>
              <a:t>替换</a:t>
            </a:r>
            <a:endParaRPr lang="zh-CN" altLang="en-US" sz="2400" dirty="0"/>
          </a:p>
        </p:txBody>
      </p:sp>
      <p:sp>
        <p:nvSpPr>
          <p:cNvPr id="40" name="TextBox 39"/>
          <p:cNvSpPr txBox="1"/>
          <p:nvPr/>
        </p:nvSpPr>
        <p:spPr>
          <a:xfrm>
            <a:off x="611560" y="3299792"/>
            <a:ext cx="923488" cy="461665"/>
          </a:xfrm>
          <a:prstGeom prst="rect">
            <a:avLst/>
          </a:prstGeom>
          <a:noFill/>
        </p:spPr>
        <p:txBody>
          <a:bodyPr wrap="square" rtlCol="0">
            <a:spAutoFit/>
          </a:bodyPr>
          <a:lstStyle/>
          <a:p>
            <a:r>
              <a:rPr lang="zh-CN" altLang="en-US" sz="2400" dirty="0" smtClean="0"/>
              <a:t>增添</a:t>
            </a:r>
            <a:endParaRPr lang="zh-CN" altLang="en-US" sz="2400" dirty="0"/>
          </a:p>
        </p:txBody>
      </p:sp>
      <p:sp>
        <p:nvSpPr>
          <p:cNvPr id="41" name="TextBox 40"/>
          <p:cNvSpPr txBox="1"/>
          <p:nvPr/>
        </p:nvSpPr>
        <p:spPr>
          <a:xfrm>
            <a:off x="551716" y="5495919"/>
            <a:ext cx="803800" cy="461665"/>
          </a:xfrm>
          <a:prstGeom prst="rect">
            <a:avLst/>
          </a:prstGeom>
          <a:noFill/>
        </p:spPr>
        <p:txBody>
          <a:bodyPr wrap="square" rtlCol="0">
            <a:spAutoFit/>
          </a:bodyPr>
          <a:lstStyle/>
          <a:p>
            <a:r>
              <a:rPr lang="zh-CN" altLang="en-US" sz="2400" dirty="0" smtClean="0"/>
              <a:t>缺失</a:t>
            </a:r>
            <a:endParaRPr lang="zh-CN" altLang="en-US" sz="2400" dirty="0"/>
          </a:p>
        </p:txBody>
      </p:sp>
      <p:sp>
        <p:nvSpPr>
          <p:cNvPr id="42" name="TextBox 41"/>
          <p:cNvSpPr txBox="1"/>
          <p:nvPr/>
        </p:nvSpPr>
        <p:spPr>
          <a:xfrm>
            <a:off x="1589036" y="1082972"/>
            <a:ext cx="1224136" cy="461665"/>
          </a:xfrm>
          <a:prstGeom prst="rect">
            <a:avLst/>
          </a:prstGeom>
          <a:noFill/>
        </p:spPr>
        <p:txBody>
          <a:bodyPr wrap="square" rtlCol="0">
            <a:spAutoFit/>
          </a:bodyPr>
          <a:lstStyle/>
          <a:p>
            <a:r>
              <a:rPr lang="zh-CN" altLang="en-US" sz="2400" dirty="0" smtClean="0"/>
              <a:t>变化数</a:t>
            </a:r>
            <a:endParaRPr lang="zh-CN" altLang="en-US" sz="2400" dirty="0"/>
          </a:p>
        </p:txBody>
      </p:sp>
      <p:sp>
        <p:nvSpPr>
          <p:cNvPr id="43" name="TextBox 42"/>
          <p:cNvSpPr txBox="1"/>
          <p:nvPr/>
        </p:nvSpPr>
        <p:spPr>
          <a:xfrm>
            <a:off x="2975208" y="1082973"/>
            <a:ext cx="1728192" cy="461665"/>
          </a:xfrm>
          <a:prstGeom prst="rect">
            <a:avLst/>
          </a:prstGeom>
          <a:noFill/>
        </p:spPr>
        <p:txBody>
          <a:bodyPr wrap="square" rtlCol="0">
            <a:spAutoFit/>
          </a:bodyPr>
          <a:lstStyle/>
          <a:p>
            <a:r>
              <a:rPr lang="zh-CN" altLang="en-US" sz="2400" dirty="0" smtClean="0"/>
              <a:t>影响范围</a:t>
            </a:r>
            <a:endParaRPr lang="zh-CN" altLang="en-US" sz="2400" dirty="0"/>
          </a:p>
        </p:txBody>
      </p:sp>
      <p:sp>
        <p:nvSpPr>
          <p:cNvPr id="44" name="TextBox 43"/>
          <p:cNvSpPr txBox="1"/>
          <p:nvPr/>
        </p:nvSpPr>
        <p:spPr>
          <a:xfrm>
            <a:off x="5099444" y="1082971"/>
            <a:ext cx="2928940" cy="461665"/>
          </a:xfrm>
          <a:prstGeom prst="rect">
            <a:avLst/>
          </a:prstGeom>
          <a:noFill/>
        </p:spPr>
        <p:txBody>
          <a:bodyPr wrap="square" rtlCol="0">
            <a:spAutoFit/>
          </a:bodyPr>
          <a:lstStyle/>
          <a:p>
            <a:r>
              <a:rPr lang="zh-CN" altLang="en-US" sz="2400" dirty="0" smtClean="0"/>
              <a:t>对氨基酸的影响</a:t>
            </a:r>
            <a:endParaRPr lang="zh-CN" altLang="en-US" sz="2400" dirty="0"/>
          </a:p>
        </p:txBody>
      </p:sp>
      <p:cxnSp>
        <p:nvCxnSpPr>
          <p:cNvPr id="45" name="直接连接符 44"/>
          <p:cNvCxnSpPr/>
          <p:nvPr/>
        </p:nvCxnSpPr>
        <p:spPr>
          <a:xfrm>
            <a:off x="1535048" y="2142148"/>
            <a:ext cx="712879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1763688" y="1616656"/>
            <a:ext cx="1044116" cy="461665"/>
          </a:xfrm>
          <a:prstGeom prst="rect">
            <a:avLst/>
          </a:prstGeom>
          <a:noFill/>
        </p:spPr>
        <p:txBody>
          <a:bodyPr wrap="square" rtlCol="0">
            <a:spAutoFit/>
          </a:bodyPr>
          <a:lstStyle/>
          <a:p>
            <a:r>
              <a:rPr lang="en-US" altLang="zh-CN" sz="2400" dirty="0" smtClean="0">
                <a:solidFill>
                  <a:srgbClr val="C00000"/>
                </a:solidFill>
              </a:rPr>
              <a:t>1</a:t>
            </a:r>
            <a:r>
              <a:rPr lang="zh-CN" altLang="en-US" sz="2400" dirty="0" smtClean="0">
                <a:solidFill>
                  <a:srgbClr val="C00000"/>
                </a:solidFill>
              </a:rPr>
              <a:t>对</a:t>
            </a:r>
            <a:endParaRPr lang="zh-CN" altLang="en-US" sz="2400" dirty="0">
              <a:solidFill>
                <a:srgbClr val="C00000"/>
              </a:solidFill>
            </a:endParaRPr>
          </a:p>
        </p:txBody>
      </p:sp>
      <p:sp>
        <p:nvSpPr>
          <p:cNvPr id="50" name="TextBox 49"/>
          <p:cNvSpPr txBox="1"/>
          <p:nvPr/>
        </p:nvSpPr>
        <p:spPr>
          <a:xfrm>
            <a:off x="1679986" y="2214334"/>
            <a:ext cx="1211520" cy="461665"/>
          </a:xfrm>
          <a:prstGeom prst="rect">
            <a:avLst/>
          </a:prstGeom>
          <a:noFill/>
        </p:spPr>
        <p:txBody>
          <a:bodyPr wrap="square" rtlCol="0">
            <a:spAutoFit/>
          </a:bodyPr>
          <a:lstStyle/>
          <a:p>
            <a:r>
              <a:rPr lang="en-US" altLang="zh-CN" sz="2400" dirty="0" smtClean="0">
                <a:solidFill>
                  <a:srgbClr val="C00000"/>
                </a:solidFill>
              </a:rPr>
              <a:t>N</a:t>
            </a:r>
            <a:r>
              <a:rPr lang="zh-CN" altLang="en-US" sz="2400" dirty="0" smtClean="0">
                <a:solidFill>
                  <a:srgbClr val="C00000"/>
                </a:solidFill>
              </a:rPr>
              <a:t>对</a:t>
            </a:r>
            <a:endParaRPr lang="zh-CN" altLang="en-US" sz="2400" dirty="0">
              <a:solidFill>
                <a:srgbClr val="C00000"/>
              </a:solidFill>
            </a:endParaRPr>
          </a:p>
        </p:txBody>
      </p:sp>
      <p:sp>
        <p:nvSpPr>
          <p:cNvPr id="51" name="TextBox 50"/>
          <p:cNvSpPr txBox="1"/>
          <p:nvPr/>
        </p:nvSpPr>
        <p:spPr>
          <a:xfrm>
            <a:off x="3182380" y="1617872"/>
            <a:ext cx="1080120" cy="461665"/>
          </a:xfrm>
          <a:prstGeom prst="rect">
            <a:avLst/>
          </a:prstGeom>
          <a:noFill/>
        </p:spPr>
        <p:txBody>
          <a:bodyPr wrap="square" rtlCol="0">
            <a:spAutoFit/>
          </a:bodyPr>
          <a:lstStyle/>
          <a:p>
            <a:r>
              <a:rPr lang="zh-CN" altLang="en-US" sz="2400" dirty="0" smtClean="0">
                <a:solidFill>
                  <a:srgbClr val="C00000"/>
                </a:solidFill>
              </a:rPr>
              <a:t>小</a:t>
            </a:r>
            <a:endParaRPr lang="zh-CN" altLang="en-US" sz="2400" dirty="0">
              <a:solidFill>
                <a:srgbClr val="C00000"/>
              </a:solidFill>
            </a:endParaRPr>
          </a:p>
        </p:txBody>
      </p:sp>
      <p:sp>
        <p:nvSpPr>
          <p:cNvPr id="52" name="TextBox 51"/>
          <p:cNvSpPr txBox="1"/>
          <p:nvPr/>
        </p:nvSpPr>
        <p:spPr>
          <a:xfrm>
            <a:off x="3176620" y="2246030"/>
            <a:ext cx="1080120" cy="461665"/>
          </a:xfrm>
          <a:prstGeom prst="rect">
            <a:avLst/>
          </a:prstGeom>
          <a:noFill/>
        </p:spPr>
        <p:txBody>
          <a:bodyPr wrap="square" rtlCol="0">
            <a:spAutoFit/>
          </a:bodyPr>
          <a:lstStyle/>
          <a:p>
            <a:r>
              <a:rPr lang="zh-CN" altLang="en-US" sz="2400" dirty="0" smtClean="0">
                <a:solidFill>
                  <a:srgbClr val="C00000"/>
                </a:solidFill>
              </a:rPr>
              <a:t>小</a:t>
            </a:r>
            <a:endParaRPr lang="zh-CN" altLang="en-US" sz="2400" dirty="0">
              <a:solidFill>
                <a:srgbClr val="C00000"/>
              </a:solidFill>
            </a:endParaRPr>
          </a:p>
        </p:txBody>
      </p:sp>
      <p:sp>
        <p:nvSpPr>
          <p:cNvPr id="53" name="TextBox 52"/>
          <p:cNvSpPr txBox="1"/>
          <p:nvPr/>
        </p:nvSpPr>
        <p:spPr>
          <a:xfrm>
            <a:off x="4947044" y="1713964"/>
            <a:ext cx="2721300" cy="461665"/>
          </a:xfrm>
          <a:prstGeom prst="rect">
            <a:avLst/>
          </a:prstGeom>
          <a:noFill/>
        </p:spPr>
        <p:txBody>
          <a:bodyPr wrap="square" rtlCol="0">
            <a:spAutoFit/>
          </a:bodyPr>
          <a:lstStyle/>
          <a:p>
            <a:r>
              <a:rPr lang="zh-CN" altLang="en-US" sz="2400" dirty="0" smtClean="0">
                <a:solidFill>
                  <a:srgbClr val="C00000"/>
                </a:solidFill>
              </a:rPr>
              <a:t>只改变</a:t>
            </a:r>
            <a:r>
              <a:rPr lang="en-US" altLang="zh-CN" sz="2400" dirty="0" smtClean="0">
                <a:solidFill>
                  <a:srgbClr val="C00000"/>
                </a:solidFill>
              </a:rPr>
              <a:t>1</a:t>
            </a:r>
            <a:r>
              <a:rPr lang="zh-CN" altLang="en-US" sz="2400" dirty="0" smtClean="0">
                <a:solidFill>
                  <a:srgbClr val="C00000"/>
                </a:solidFill>
              </a:rPr>
              <a:t>个氨基酸</a:t>
            </a:r>
            <a:endParaRPr lang="zh-CN" altLang="en-US" sz="2400" dirty="0">
              <a:solidFill>
                <a:srgbClr val="C00000"/>
              </a:solidFill>
            </a:endParaRPr>
          </a:p>
        </p:txBody>
      </p:sp>
      <p:sp>
        <p:nvSpPr>
          <p:cNvPr id="54" name="TextBox 53"/>
          <p:cNvSpPr txBox="1"/>
          <p:nvPr/>
        </p:nvSpPr>
        <p:spPr>
          <a:xfrm>
            <a:off x="5107044" y="2246030"/>
            <a:ext cx="2921340" cy="461665"/>
          </a:xfrm>
          <a:prstGeom prst="rect">
            <a:avLst/>
          </a:prstGeom>
          <a:noFill/>
        </p:spPr>
        <p:txBody>
          <a:bodyPr wrap="square" rtlCol="0">
            <a:spAutoFit/>
          </a:bodyPr>
          <a:lstStyle/>
          <a:p>
            <a:r>
              <a:rPr lang="zh-CN" altLang="en-US" sz="2400" dirty="0" smtClean="0">
                <a:solidFill>
                  <a:srgbClr val="C00000"/>
                </a:solidFill>
              </a:rPr>
              <a:t>只改变</a:t>
            </a:r>
            <a:r>
              <a:rPr lang="en-US" altLang="zh-CN" sz="2400" dirty="0" smtClean="0">
                <a:solidFill>
                  <a:srgbClr val="C00000"/>
                </a:solidFill>
              </a:rPr>
              <a:t>n</a:t>
            </a:r>
            <a:r>
              <a:rPr lang="zh-CN" altLang="en-US" sz="2400" dirty="0" smtClean="0">
                <a:solidFill>
                  <a:srgbClr val="C00000"/>
                </a:solidFill>
              </a:rPr>
              <a:t>个氨基酸</a:t>
            </a:r>
            <a:endParaRPr lang="zh-CN" altLang="en-US" sz="2400" dirty="0">
              <a:solidFill>
                <a:srgbClr val="C00000"/>
              </a:solidFill>
            </a:endParaRPr>
          </a:p>
        </p:txBody>
      </p:sp>
      <p:sp>
        <p:nvSpPr>
          <p:cNvPr id="55" name="TextBox 54"/>
          <p:cNvSpPr txBox="1"/>
          <p:nvPr/>
        </p:nvSpPr>
        <p:spPr>
          <a:xfrm>
            <a:off x="1907704" y="3068960"/>
            <a:ext cx="720080" cy="461665"/>
          </a:xfrm>
          <a:prstGeom prst="rect">
            <a:avLst/>
          </a:prstGeom>
          <a:noFill/>
        </p:spPr>
        <p:txBody>
          <a:bodyPr wrap="square" rtlCol="0">
            <a:spAutoFit/>
          </a:bodyPr>
          <a:lstStyle/>
          <a:p>
            <a:r>
              <a:rPr lang="en-US" altLang="zh-CN" sz="2400" dirty="0" smtClean="0">
                <a:solidFill>
                  <a:srgbClr val="C00000"/>
                </a:solidFill>
              </a:rPr>
              <a:t>3n</a:t>
            </a:r>
            <a:endParaRPr lang="zh-CN" altLang="en-US" sz="2400" dirty="0">
              <a:solidFill>
                <a:srgbClr val="C00000"/>
              </a:solidFill>
            </a:endParaRPr>
          </a:p>
        </p:txBody>
      </p:sp>
      <p:sp>
        <p:nvSpPr>
          <p:cNvPr id="56" name="TextBox 55"/>
          <p:cNvSpPr txBox="1"/>
          <p:nvPr/>
        </p:nvSpPr>
        <p:spPr>
          <a:xfrm>
            <a:off x="1589036" y="3938572"/>
            <a:ext cx="1402374" cy="830997"/>
          </a:xfrm>
          <a:prstGeom prst="rect">
            <a:avLst/>
          </a:prstGeom>
          <a:noFill/>
        </p:spPr>
        <p:txBody>
          <a:bodyPr wrap="square" rtlCol="0">
            <a:spAutoFit/>
          </a:bodyPr>
          <a:lstStyle/>
          <a:p>
            <a:r>
              <a:rPr lang="en-US" altLang="zh-CN" sz="2400" dirty="0" smtClean="0">
                <a:solidFill>
                  <a:srgbClr val="C00000"/>
                </a:solidFill>
              </a:rPr>
              <a:t>3n+1</a:t>
            </a:r>
            <a:r>
              <a:rPr lang="zh-CN" altLang="en-US" sz="2400" dirty="0" smtClean="0">
                <a:solidFill>
                  <a:srgbClr val="C00000"/>
                </a:solidFill>
              </a:rPr>
              <a:t>或</a:t>
            </a:r>
            <a:r>
              <a:rPr lang="en-US" altLang="zh-CN" sz="2400" dirty="0" smtClean="0">
                <a:solidFill>
                  <a:srgbClr val="C00000"/>
                </a:solidFill>
              </a:rPr>
              <a:t>3n+2</a:t>
            </a:r>
            <a:endParaRPr lang="zh-CN" altLang="en-US" sz="2400" dirty="0">
              <a:solidFill>
                <a:srgbClr val="C00000"/>
              </a:solidFill>
            </a:endParaRPr>
          </a:p>
        </p:txBody>
      </p:sp>
      <p:sp>
        <p:nvSpPr>
          <p:cNvPr id="58" name="TextBox 57"/>
          <p:cNvSpPr txBox="1"/>
          <p:nvPr/>
        </p:nvSpPr>
        <p:spPr>
          <a:xfrm>
            <a:off x="1852464" y="5117067"/>
            <a:ext cx="720080" cy="461665"/>
          </a:xfrm>
          <a:prstGeom prst="rect">
            <a:avLst/>
          </a:prstGeom>
          <a:noFill/>
        </p:spPr>
        <p:txBody>
          <a:bodyPr wrap="square" rtlCol="0">
            <a:spAutoFit/>
          </a:bodyPr>
          <a:lstStyle/>
          <a:p>
            <a:r>
              <a:rPr lang="en-US" altLang="zh-CN" sz="2400" dirty="0" smtClean="0">
                <a:solidFill>
                  <a:srgbClr val="C00000"/>
                </a:solidFill>
              </a:rPr>
              <a:t>3n</a:t>
            </a:r>
            <a:endParaRPr lang="zh-CN" altLang="en-US" sz="2400" dirty="0">
              <a:solidFill>
                <a:srgbClr val="C00000"/>
              </a:solidFill>
            </a:endParaRPr>
          </a:p>
        </p:txBody>
      </p:sp>
      <p:sp>
        <p:nvSpPr>
          <p:cNvPr id="59" name="TextBox 58"/>
          <p:cNvSpPr txBox="1"/>
          <p:nvPr/>
        </p:nvSpPr>
        <p:spPr>
          <a:xfrm>
            <a:off x="1668096" y="5790033"/>
            <a:ext cx="1199296" cy="830997"/>
          </a:xfrm>
          <a:prstGeom prst="rect">
            <a:avLst/>
          </a:prstGeom>
          <a:noFill/>
        </p:spPr>
        <p:txBody>
          <a:bodyPr wrap="square" rtlCol="0">
            <a:spAutoFit/>
          </a:bodyPr>
          <a:lstStyle/>
          <a:p>
            <a:r>
              <a:rPr lang="en-US" altLang="zh-CN" sz="2400" dirty="0" smtClean="0">
                <a:solidFill>
                  <a:srgbClr val="C00000"/>
                </a:solidFill>
              </a:rPr>
              <a:t>3n+1</a:t>
            </a:r>
            <a:r>
              <a:rPr lang="zh-CN" altLang="en-US" sz="2400" dirty="0" smtClean="0">
                <a:solidFill>
                  <a:srgbClr val="C00000"/>
                </a:solidFill>
              </a:rPr>
              <a:t>或</a:t>
            </a:r>
            <a:r>
              <a:rPr lang="en-US" altLang="zh-CN" sz="2400" dirty="0" smtClean="0">
                <a:solidFill>
                  <a:srgbClr val="C00000"/>
                </a:solidFill>
              </a:rPr>
              <a:t>3n+2</a:t>
            </a:r>
            <a:endParaRPr lang="zh-CN" altLang="en-US" sz="2400" dirty="0">
              <a:solidFill>
                <a:srgbClr val="C00000"/>
              </a:solidFill>
            </a:endParaRPr>
          </a:p>
        </p:txBody>
      </p:sp>
      <p:sp>
        <p:nvSpPr>
          <p:cNvPr id="60" name="TextBox 59"/>
          <p:cNvSpPr txBox="1"/>
          <p:nvPr/>
        </p:nvSpPr>
        <p:spPr>
          <a:xfrm>
            <a:off x="3299244" y="3068960"/>
            <a:ext cx="1080120" cy="461665"/>
          </a:xfrm>
          <a:prstGeom prst="rect">
            <a:avLst/>
          </a:prstGeom>
          <a:noFill/>
        </p:spPr>
        <p:txBody>
          <a:bodyPr wrap="square" rtlCol="0">
            <a:spAutoFit/>
          </a:bodyPr>
          <a:lstStyle/>
          <a:p>
            <a:r>
              <a:rPr lang="zh-CN" altLang="en-US" sz="2400" dirty="0" smtClean="0">
                <a:solidFill>
                  <a:srgbClr val="C00000"/>
                </a:solidFill>
              </a:rPr>
              <a:t>小</a:t>
            </a:r>
            <a:endParaRPr lang="zh-CN" altLang="en-US" sz="2400" dirty="0">
              <a:solidFill>
                <a:srgbClr val="C00000"/>
              </a:solidFill>
            </a:endParaRPr>
          </a:p>
        </p:txBody>
      </p:sp>
      <p:sp>
        <p:nvSpPr>
          <p:cNvPr id="61" name="TextBox 60"/>
          <p:cNvSpPr txBox="1"/>
          <p:nvPr/>
        </p:nvSpPr>
        <p:spPr>
          <a:xfrm>
            <a:off x="3176620" y="5117067"/>
            <a:ext cx="1080120" cy="461665"/>
          </a:xfrm>
          <a:prstGeom prst="rect">
            <a:avLst/>
          </a:prstGeom>
          <a:noFill/>
        </p:spPr>
        <p:txBody>
          <a:bodyPr wrap="square" rtlCol="0">
            <a:spAutoFit/>
          </a:bodyPr>
          <a:lstStyle/>
          <a:p>
            <a:r>
              <a:rPr lang="zh-CN" altLang="en-US" sz="2400" dirty="0" smtClean="0">
                <a:solidFill>
                  <a:srgbClr val="C00000"/>
                </a:solidFill>
              </a:rPr>
              <a:t>小</a:t>
            </a:r>
            <a:endParaRPr lang="zh-CN" altLang="en-US" sz="2400" dirty="0">
              <a:solidFill>
                <a:srgbClr val="C00000"/>
              </a:solidFill>
            </a:endParaRPr>
          </a:p>
        </p:txBody>
      </p:sp>
      <p:sp>
        <p:nvSpPr>
          <p:cNvPr id="62" name="TextBox 61"/>
          <p:cNvSpPr txBox="1"/>
          <p:nvPr/>
        </p:nvSpPr>
        <p:spPr>
          <a:xfrm>
            <a:off x="3328080" y="4169405"/>
            <a:ext cx="1080120" cy="523220"/>
          </a:xfrm>
          <a:prstGeom prst="rect">
            <a:avLst/>
          </a:prstGeom>
          <a:noFill/>
        </p:spPr>
        <p:txBody>
          <a:bodyPr wrap="square" rtlCol="0">
            <a:spAutoFit/>
          </a:bodyPr>
          <a:lstStyle/>
          <a:p>
            <a:r>
              <a:rPr lang="zh-CN" altLang="en-US" sz="2800" dirty="0" smtClean="0">
                <a:solidFill>
                  <a:srgbClr val="C00000"/>
                </a:solidFill>
              </a:rPr>
              <a:t>大</a:t>
            </a:r>
            <a:endParaRPr lang="zh-CN" altLang="en-US" sz="2800" dirty="0">
              <a:solidFill>
                <a:srgbClr val="C00000"/>
              </a:solidFill>
            </a:endParaRPr>
          </a:p>
        </p:txBody>
      </p:sp>
      <p:sp>
        <p:nvSpPr>
          <p:cNvPr id="63" name="TextBox 62"/>
          <p:cNvSpPr txBox="1"/>
          <p:nvPr/>
        </p:nvSpPr>
        <p:spPr>
          <a:xfrm>
            <a:off x="3176620" y="5928533"/>
            <a:ext cx="1080120" cy="461665"/>
          </a:xfrm>
          <a:prstGeom prst="rect">
            <a:avLst/>
          </a:prstGeom>
          <a:noFill/>
        </p:spPr>
        <p:txBody>
          <a:bodyPr wrap="square" rtlCol="0">
            <a:spAutoFit/>
          </a:bodyPr>
          <a:lstStyle/>
          <a:p>
            <a:r>
              <a:rPr lang="zh-CN" altLang="en-US" sz="2400" dirty="0" smtClean="0">
                <a:solidFill>
                  <a:srgbClr val="C00000"/>
                </a:solidFill>
              </a:rPr>
              <a:t>大</a:t>
            </a:r>
            <a:endParaRPr lang="zh-CN" altLang="en-US" sz="2400" dirty="0">
              <a:solidFill>
                <a:srgbClr val="C00000"/>
              </a:solidFill>
            </a:endParaRPr>
          </a:p>
        </p:txBody>
      </p:sp>
      <p:sp>
        <p:nvSpPr>
          <p:cNvPr id="64" name="TextBox 63"/>
          <p:cNvSpPr txBox="1"/>
          <p:nvPr/>
        </p:nvSpPr>
        <p:spPr>
          <a:xfrm>
            <a:off x="4835722" y="2718832"/>
            <a:ext cx="3456384" cy="830997"/>
          </a:xfrm>
          <a:prstGeom prst="rect">
            <a:avLst/>
          </a:prstGeom>
          <a:noFill/>
        </p:spPr>
        <p:txBody>
          <a:bodyPr wrap="square" rtlCol="0">
            <a:spAutoFit/>
          </a:bodyPr>
          <a:lstStyle/>
          <a:p>
            <a:r>
              <a:rPr lang="zh-CN" altLang="en-US" sz="2400" dirty="0" smtClean="0">
                <a:solidFill>
                  <a:srgbClr val="C00000"/>
                </a:solidFill>
              </a:rPr>
              <a:t>增添</a:t>
            </a:r>
            <a:r>
              <a:rPr lang="en-US" altLang="zh-CN" sz="2400" dirty="0" smtClean="0">
                <a:solidFill>
                  <a:srgbClr val="C00000"/>
                </a:solidFill>
              </a:rPr>
              <a:t>n</a:t>
            </a:r>
            <a:r>
              <a:rPr lang="zh-CN" altLang="en-US" sz="2400" dirty="0" smtClean="0">
                <a:solidFill>
                  <a:srgbClr val="C00000"/>
                </a:solidFill>
              </a:rPr>
              <a:t>个氨基酸，但原有氨基酸序列不变</a:t>
            </a:r>
            <a:endParaRPr lang="zh-CN" altLang="en-US" sz="2400" dirty="0">
              <a:solidFill>
                <a:srgbClr val="C00000"/>
              </a:solidFill>
            </a:endParaRPr>
          </a:p>
        </p:txBody>
      </p:sp>
      <p:sp>
        <p:nvSpPr>
          <p:cNvPr id="65" name="TextBox 64"/>
          <p:cNvSpPr txBox="1"/>
          <p:nvPr/>
        </p:nvSpPr>
        <p:spPr>
          <a:xfrm>
            <a:off x="4823752" y="4932400"/>
            <a:ext cx="3569412" cy="830997"/>
          </a:xfrm>
          <a:prstGeom prst="rect">
            <a:avLst/>
          </a:prstGeom>
          <a:noFill/>
        </p:spPr>
        <p:txBody>
          <a:bodyPr wrap="square" rtlCol="0">
            <a:spAutoFit/>
          </a:bodyPr>
          <a:lstStyle/>
          <a:p>
            <a:r>
              <a:rPr lang="zh-CN" altLang="en-US" sz="2400" dirty="0" smtClean="0">
                <a:solidFill>
                  <a:srgbClr val="C00000"/>
                </a:solidFill>
              </a:rPr>
              <a:t>缺失</a:t>
            </a:r>
            <a:r>
              <a:rPr lang="en-US" altLang="zh-CN" sz="2400" dirty="0" smtClean="0">
                <a:solidFill>
                  <a:srgbClr val="C00000"/>
                </a:solidFill>
              </a:rPr>
              <a:t>n</a:t>
            </a:r>
            <a:r>
              <a:rPr lang="zh-CN" altLang="en-US" sz="2400" dirty="0" smtClean="0">
                <a:solidFill>
                  <a:srgbClr val="C00000"/>
                </a:solidFill>
              </a:rPr>
              <a:t>个氨基酸，但原有氨基酸序列不变</a:t>
            </a:r>
            <a:endParaRPr lang="zh-CN" altLang="en-US" sz="2400" dirty="0">
              <a:solidFill>
                <a:srgbClr val="C00000"/>
              </a:solidFill>
            </a:endParaRPr>
          </a:p>
        </p:txBody>
      </p:sp>
      <p:sp>
        <p:nvSpPr>
          <p:cNvPr id="66" name="TextBox 65"/>
          <p:cNvSpPr txBox="1"/>
          <p:nvPr/>
        </p:nvSpPr>
        <p:spPr>
          <a:xfrm>
            <a:off x="4703400" y="3914743"/>
            <a:ext cx="3730274" cy="830997"/>
          </a:xfrm>
          <a:prstGeom prst="rect">
            <a:avLst/>
          </a:prstGeom>
          <a:noFill/>
        </p:spPr>
        <p:txBody>
          <a:bodyPr wrap="square" rtlCol="0">
            <a:spAutoFit/>
          </a:bodyPr>
          <a:lstStyle/>
          <a:p>
            <a:r>
              <a:rPr lang="zh-CN" altLang="en-US" sz="2400" dirty="0">
                <a:solidFill>
                  <a:srgbClr val="C00000"/>
                </a:solidFill>
              </a:rPr>
              <a:t>插</a:t>
            </a:r>
            <a:r>
              <a:rPr lang="zh-CN" altLang="en-US" sz="2400" dirty="0" smtClean="0">
                <a:solidFill>
                  <a:srgbClr val="C00000"/>
                </a:solidFill>
              </a:rPr>
              <a:t>入位点后的氨基酸可能全变</a:t>
            </a:r>
            <a:endParaRPr lang="zh-CN" altLang="en-US" sz="2400" dirty="0">
              <a:solidFill>
                <a:srgbClr val="C00000"/>
              </a:solidFill>
            </a:endParaRPr>
          </a:p>
        </p:txBody>
      </p:sp>
      <p:sp>
        <p:nvSpPr>
          <p:cNvPr id="67" name="TextBox 66"/>
          <p:cNvSpPr txBox="1"/>
          <p:nvPr/>
        </p:nvSpPr>
        <p:spPr>
          <a:xfrm>
            <a:off x="4855800" y="5790033"/>
            <a:ext cx="3436306" cy="830997"/>
          </a:xfrm>
          <a:prstGeom prst="rect">
            <a:avLst/>
          </a:prstGeom>
          <a:noFill/>
        </p:spPr>
        <p:txBody>
          <a:bodyPr wrap="square" rtlCol="0">
            <a:spAutoFit/>
          </a:bodyPr>
          <a:lstStyle/>
          <a:p>
            <a:r>
              <a:rPr lang="zh-CN" altLang="en-US" sz="2400" dirty="0" smtClean="0">
                <a:solidFill>
                  <a:srgbClr val="C00000"/>
                </a:solidFill>
              </a:rPr>
              <a:t>缺失位点后的氨基酸可能全变</a:t>
            </a:r>
            <a:endParaRPr lang="zh-CN" altLang="en-US" sz="2400" dirty="0">
              <a:solidFill>
                <a:srgbClr val="C00000"/>
              </a:solidFill>
            </a:endParaRPr>
          </a:p>
        </p:txBody>
      </p:sp>
    </p:spTree>
    <p:extLst>
      <p:ext uri="{BB962C8B-B14F-4D97-AF65-F5344CB8AC3E}">
        <p14:creationId xmlns:p14="http://schemas.microsoft.com/office/powerpoint/2010/main" val="643120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randombar(horizontal)">
                                      <p:cBhvr>
                                        <p:cTn id="7" dur="5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1"/>
                                        </p:tgtEl>
                                        <p:attrNameLst>
                                          <p:attrName>style.visibility</p:attrName>
                                        </p:attrNameLst>
                                      </p:cBhvr>
                                      <p:to>
                                        <p:strVal val="visible"/>
                                      </p:to>
                                    </p:set>
                                    <p:animEffect transition="in" filter="randombar(horizontal)">
                                      <p:cBhvr>
                                        <p:cTn id="12" dur="500"/>
                                        <p:tgtEl>
                                          <p:spTgt spid="51"/>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53"/>
                                        </p:tgtEl>
                                        <p:attrNameLst>
                                          <p:attrName>style.visibility</p:attrName>
                                        </p:attrNameLst>
                                      </p:cBhvr>
                                      <p:to>
                                        <p:strVal val="visible"/>
                                      </p:to>
                                    </p:set>
                                    <p:animEffect transition="in" filter="randombar(horizontal)">
                                      <p:cBhvr>
                                        <p:cTn id="17" dur="500"/>
                                        <p:tgtEl>
                                          <p:spTgt spid="53"/>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50"/>
                                        </p:tgtEl>
                                        <p:attrNameLst>
                                          <p:attrName>style.visibility</p:attrName>
                                        </p:attrNameLst>
                                      </p:cBhvr>
                                      <p:to>
                                        <p:strVal val="visible"/>
                                      </p:to>
                                    </p:set>
                                    <p:animEffect transition="in" filter="randombar(horizontal)">
                                      <p:cBhvr>
                                        <p:cTn id="22" dur="500"/>
                                        <p:tgtEl>
                                          <p:spTgt spid="50"/>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52"/>
                                        </p:tgtEl>
                                        <p:attrNameLst>
                                          <p:attrName>style.visibility</p:attrName>
                                        </p:attrNameLst>
                                      </p:cBhvr>
                                      <p:to>
                                        <p:strVal val="visible"/>
                                      </p:to>
                                    </p:set>
                                    <p:animEffect transition="in" filter="randombar(horizontal)">
                                      <p:cBhvr>
                                        <p:cTn id="27" dur="500"/>
                                        <p:tgtEl>
                                          <p:spTgt spid="52"/>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54"/>
                                        </p:tgtEl>
                                        <p:attrNameLst>
                                          <p:attrName>style.visibility</p:attrName>
                                        </p:attrNameLst>
                                      </p:cBhvr>
                                      <p:to>
                                        <p:strVal val="visible"/>
                                      </p:to>
                                    </p:set>
                                    <p:animEffect transition="in" filter="randombar(horizontal)">
                                      <p:cBhvr>
                                        <p:cTn id="32" dur="500"/>
                                        <p:tgtEl>
                                          <p:spTgt spid="54"/>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nodeType="clickEffect">
                                  <p:stCondLst>
                                    <p:cond delay="0"/>
                                  </p:stCondLst>
                                  <p:childTnLst>
                                    <p:set>
                                      <p:cBhvr>
                                        <p:cTn id="36" dur="1" fill="hold">
                                          <p:stCondLst>
                                            <p:cond delay="0"/>
                                          </p:stCondLst>
                                        </p:cTn>
                                        <p:tgtEl>
                                          <p:spTgt spid="55">
                                            <p:txEl>
                                              <p:pRg st="0" end="0"/>
                                            </p:txEl>
                                          </p:spTgt>
                                        </p:tgtEl>
                                        <p:attrNameLst>
                                          <p:attrName>style.visibility</p:attrName>
                                        </p:attrNameLst>
                                      </p:cBhvr>
                                      <p:to>
                                        <p:strVal val="visible"/>
                                      </p:to>
                                    </p:set>
                                    <p:animEffect transition="in" filter="randombar(horizontal)">
                                      <p:cBhvr>
                                        <p:cTn id="37" dur="500"/>
                                        <p:tgtEl>
                                          <p:spTgt spid="55">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60"/>
                                        </p:tgtEl>
                                        <p:attrNameLst>
                                          <p:attrName>style.visibility</p:attrName>
                                        </p:attrNameLst>
                                      </p:cBhvr>
                                      <p:to>
                                        <p:strVal val="visible"/>
                                      </p:to>
                                    </p:set>
                                    <p:animEffect transition="in" filter="randombar(horizontal)">
                                      <p:cBhvr>
                                        <p:cTn id="42" dur="500"/>
                                        <p:tgtEl>
                                          <p:spTgt spid="60"/>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64"/>
                                        </p:tgtEl>
                                        <p:attrNameLst>
                                          <p:attrName>style.visibility</p:attrName>
                                        </p:attrNameLst>
                                      </p:cBhvr>
                                      <p:to>
                                        <p:strVal val="visible"/>
                                      </p:to>
                                    </p:set>
                                    <p:animEffect transition="in" filter="randombar(horizontal)">
                                      <p:cBhvr>
                                        <p:cTn id="47" dur="500"/>
                                        <p:tgtEl>
                                          <p:spTgt spid="64"/>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56"/>
                                        </p:tgtEl>
                                        <p:attrNameLst>
                                          <p:attrName>style.visibility</p:attrName>
                                        </p:attrNameLst>
                                      </p:cBhvr>
                                      <p:to>
                                        <p:strVal val="visible"/>
                                      </p:to>
                                    </p:set>
                                    <p:animEffect transition="in" filter="randombar(horizontal)">
                                      <p:cBhvr>
                                        <p:cTn id="52" dur="500"/>
                                        <p:tgtEl>
                                          <p:spTgt spid="56"/>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62"/>
                                        </p:tgtEl>
                                        <p:attrNameLst>
                                          <p:attrName>style.visibility</p:attrName>
                                        </p:attrNameLst>
                                      </p:cBhvr>
                                      <p:to>
                                        <p:strVal val="visible"/>
                                      </p:to>
                                    </p:set>
                                    <p:animEffect transition="in" filter="randombar(horizontal)">
                                      <p:cBhvr>
                                        <p:cTn id="57" dur="500"/>
                                        <p:tgtEl>
                                          <p:spTgt spid="62"/>
                                        </p:tgtEl>
                                      </p:cBhvr>
                                    </p:animEffect>
                                  </p:childTnLst>
                                </p:cTn>
                              </p:par>
                            </p:childTnLst>
                          </p:cTn>
                        </p:par>
                      </p:childTnLst>
                    </p:cTn>
                  </p:par>
                  <p:par>
                    <p:cTn id="58" fill="hold">
                      <p:stCondLst>
                        <p:cond delay="indefinite"/>
                      </p:stCondLst>
                      <p:childTnLst>
                        <p:par>
                          <p:cTn id="59" fill="hold">
                            <p:stCondLst>
                              <p:cond delay="0"/>
                            </p:stCondLst>
                            <p:childTnLst>
                              <p:par>
                                <p:cTn id="60" presetID="14" presetClass="entr" presetSubtype="10" fill="hold" grpId="0" nodeType="clickEffect">
                                  <p:stCondLst>
                                    <p:cond delay="0"/>
                                  </p:stCondLst>
                                  <p:childTnLst>
                                    <p:set>
                                      <p:cBhvr>
                                        <p:cTn id="61" dur="1" fill="hold">
                                          <p:stCondLst>
                                            <p:cond delay="0"/>
                                          </p:stCondLst>
                                        </p:cTn>
                                        <p:tgtEl>
                                          <p:spTgt spid="66"/>
                                        </p:tgtEl>
                                        <p:attrNameLst>
                                          <p:attrName>style.visibility</p:attrName>
                                        </p:attrNameLst>
                                      </p:cBhvr>
                                      <p:to>
                                        <p:strVal val="visible"/>
                                      </p:to>
                                    </p:set>
                                    <p:animEffect transition="in" filter="randombar(horizontal)">
                                      <p:cBhvr>
                                        <p:cTn id="62" dur="500"/>
                                        <p:tgtEl>
                                          <p:spTgt spid="66"/>
                                        </p:tgtEl>
                                      </p:cBhvr>
                                    </p:animEffect>
                                  </p:childTnLst>
                                </p:cTn>
                              </p:par>
                            </p:childTnLst>
                          </p:cTn>
                        </p:par>
                      </p:childTnLst>
                    </p:cTn>
                  </p:par>
                  <p:par>
                    <p:cTn id="63" fill="hold">
                      <p:stCondLst>
                        <p:cond delay="indefinite"/>
                      </p:stCondLst>
                      <p:childTnLst>
                        <p:par>
                          <p:cTn id="64" fill="hold">
                            <p:stCondLst>
                              <p:cond delay="0"/>
                            </p:stCondLst>
                            <p:childTnLst>
                              <p:par>
                                <p:cTn id="65" presetID="14" presetClass="entr" presetSubtype="10" fill="hold" grpId="0" nodeType="clickEffect">
                                  <p:stCondLst>
                                    <p:cond delay="0"/>
                                  </p:stCondLst>
                                  <p:childTnLst>
                                    <p:set>
                                      <p:cBhvr>
                                        <p:cTn id="66" dur="1" fill="hold">
                                          <p:stCondLst>
                                            <p:cond delay="0"/>
                                          </p:stCondLst>
                                        </p:cTn>
                                        <p:tgtEl>
                                          <p:spTgt spid="58"/>
                                        </p:tgtEl>
                                        <p:attrNameLst>
                                          <p:attrName>style.visibility</p:attrName>
                                        </p:attrNameLst>
                                      </p:cBhvr>
                                      <p:to>
                                        <p:strVal val="visible"/>
                                      </p:to>
                                    </p:set>
                                    <p:animEffect transition="in" filter="randombar(horizontal)">
                                      <p:cBhvr>
                                        <p:cTn id="67" dur="500"/>
                                        <p:tgtEl>
                                          <p:spTgt spid="58"/>
                                        </p:tgtEl>
                                      </p:cBhvr>
                                    </p:animEffect>
                                  </p:childTnLst>
                                </p:cTn>
                              </p:par>
                            </p:childTnLst>
                          </p:cTn>
                        </p:par>
                      </p:childTnLst>
                    </p:cTn>
                  </p:par>
                  <p:par>
                    <p:cTn id="68" fill="hold">
                      <p:stCondLst>
                        <p:cond delay="indefinite"/>
                      </p:stCondLst>
                      <p:childTnLst>
                        <p:par>
                          <p:cTn id="69" fill="hold">
                            <p:stCondLst>
                              <p:cond delay="0"/>
                            </p:stCondLst>
                            <p:childTnLst>
                              <p:par>
                                <p:cTn id="70" presetID="14" presetClass="entr" presetSubtype="10" fill="hold" grpId="0" nodeType="clickEffect">
                                  <p:stCondLst>
                                    <p:cond delay="0"/>
                                  </p:stCondLst>
                                  <p:childTnLst>
                                    <p:set>
                                      <p:cBhvr>
                                        <p:cTn id="71" dur="1" fill="hold">
                                          <p:stCondLst>
                                            <p:cond delay="0"/>
                                          </p:stCondLst>
                                        </p:cTn>
                                        <p:tgtEl>
                                          <p:spTgt spid="61"/>
                                        </p:tgtEl>
                                        <p:attrNameLst>
                                          <p:attrName>style.visibility</p:attrName>
                                        </p:attrNameLst>
                                      </p:cBhvr>
                                      <p:to>
                                        <p:strVal val="visible"/>
                                      </p:to>
                                    </p:set>
                                    <p:animEffect transition="in" filter="randombar(horizontal)">
                                      <p:cBhvr>
                                        <p:cTn id="72" dur="500"/>
                                        <p:tgtEl>
                                          <p:spTgt spid="61"/>
                                        </p:tgtEl>
                                      </p:cBhvr>
                                    </p:animEffect>
                                  </p:childTnLst>
                                </p:cTn>
                              </p:par>
                            </p:childTnLst>
                          </p:cTn>
                        </p:par>
                      </p:childTnLst>
                    </p:cTn>
                  </p:par>
                  <p:par>
                    <p:cTn id="73" fill="hold">
                      <p:stCondLst>
                        <p:cond delay="indefinite"/>
                      </p:stCondLst>
                      <p:childTnLst>
                        <p:par>
                          <p:cTn id="74" fill="hold">
                            <p:stCondLst>
                              <p:cond delay="0"/>
                            </p:stCondLst>
                            <p:childTnLst>
                              <p:par>
                                <p:cTn id="75" presetID="14" presetClass="entr" presetSubtype="10" fill="hold" grpId="0" nodeType="clickEffect">
                                  <p:stCondLst>
                                    <p:cond delay="0"/>
                                  </p:stCondLst>
                                  <p:childTnLst>
                                    <p:set>
                                      <p:cBhvr>
                                        <p:cTn id="76" dur="1" fill="hold">
                                          <p:stCondLst>
                                            <p:cond delay="0"/>
                                          </p:stCondLst>
                                        </p:cTn>
                                        <p:tgtEl>
                                          <p:spTgt spid="65"/>
                                        </p:tgtEl>
                                        <p:attrNameLst>
                                          <p:attrName>style.visibility</p:attrName>
                                        </p:attrNameLst>
                                      </p:cBhvr>
                                      <p:to>
                                        <p:strVal val="visible"/>
                                      </p:to>
                                    </p:set>
                                    <p:animEffect transition="in" filter="randombar(horizontal)">
                                      <p:cBhvr>
                                        <p:cTn id="77" dur="500"/>
                                        <p:tgtEl>
                                          <p:spTgt spid="65"/>
                                        </p:tgtEl>
                                      </p:cBhvr>
                                    </p:animEffect>
                                  </p:childTnLst>
                                </p:cTn>
                              </p:par>
                            </p:childTnLst>
                          </p:cTn>
                        </p:par>
                      </p:childTnLst>
                    </p:cTn>
                  </p:par>
                  <p:par>
                    <p:cTn id="78" fill="hold">
                      <p:stCondLst>
                        <p:cond delay="indefinite"/>
                      </p:stCondLst>
                      <p:childTnLst>
                        <p:par>
                          <p:cTn id="79" fill="hold">
                            <p:stCondLst>
                              <p:cond delay="0"/>
                            </p:stCondLst>
                            <p:childTnLst>
                              <p:par>
                                <p:cTn id="80" presetID="14" presetClass="entr" presetSubtype="10" fill="hold" grpId="0" nodeType="clickEffect">
                                  <p:stCondLst>
                                    <p:cond delay="0"/>
                                  </p:stCondLst>
                                  <p:childTnLst>
                                    <p:set>
                                      <p:cBhvr>
                                        <p:cTn id="81" dur="1" fill="hold">
                                          <p:stCondLst>
                                            <p:cond delay="0"/>
                                          </p:stCondLst>
                                        </p:cTn>
                                        <p:tgtEl>
                                          <p:spTgt spid="59"/>
                                        </p:tgtEl>
                                        <p:attrNameLst>
                                          <p:attrName>style.visibility</p:attrName>
                                        </p:attrNameLst>
                                      </p:cBhvr>
                                      <p:to>
                                        <p:strVal val="visible"/>
                                      </p:to>
                                    </p:set>
                                    <p:animEffect transition="in" filter="randombar(horizontal)">
                                      <p:cBhvr>
                                        <p:cTn id="82" dur="500"/>
                                        <p:tgtEl>
                                          <p:spTgt spid="59"/>
                                        </p:tgtEl>
                                      </p:cBhvr>
                                    </p:animEffect>
                                  </p:childTnLst>
                                </p:cTn>
                              </p:par>
                            </p:childTnLst>
                          </p:cTn>
                        </p:par>
                      </p:childTnLst>
                    </p:cTn>
                  </p:par>
                  <p:par>
                    <p:cTn id="83" fill="hold">
                      <p:stCondLst>
                        <p:cond delay="indefinite"/>
                      </p:stCondLst>
                      <p:childTnLst>
                        <p:par>
                          <p:cTn id="84" fill="hold">
                            <p:stCondLst>
                              <p:cond delay="0"/>
                            </p:stCondLst>
                            <p:childTnLst>
                              <p:par>
                                <p:cTn id="85" presetID="14" presetClass="entr" presetSubtype="10" fill="hold" grpId="0" nodeType="clickEffect">
                                  <p:stCondLst>
                                    <p:cond delay="0"/>
                                  </p:stCondLst>
                                  <p:childTnLst>
                                    <p:set>
                                      <p:cBhvr>
                                        <p:cTn id="86" dur="1" fill="hold">
                                          <p:stCondLst>
                                            <p:cond delay="0"/>
                                          </p:stCondLst>
                                        </p:cTn>
                                        <p:tgtEl>
                                          <p:spTgt spid="63"/>
                                        </p:tgtEl>
                                        <p:attrNameLst>
                                          <p:attrName>style.visibility</p:attrName>
                                        </p:attrNameLst>
                                      </p:cBhvr>
                                      <p:to>
                                        <p:strVal val="visible"/>
                                      </p:to>
                                    </p:set>
                                    <p:animEffect transition="in" filter="randombar(horizontal)">
                                      <p:cBhvr>
                                        <p:cTn id="87" dur="500"/>
                                        <p:tgtEl>
                                          <p:spTgt spid="63"/>
                                        </p:tgtEl>
                                      </p:cBhvr>
                                    </p:animEffect>
                                  </p:childTnLst>
                                </p:cTn>
                              </p:par>
                            </p:childTnLst>
                          </p:cTn>
                        </p:par>
                      </p:childTnLst>
                    </p:cTn>
                  </p:par>
                  <p:par>
                    <p:cTn id="88" fill="hold">
                      <p:stCondLst>
                        <p:cond delay="indefinite"/>
                      </p:stCondLst>
                      <p:childTnLst>
                        <p:par>
                          <p:cTn id="89" fill="hold">
                            <p:stCondLst>
                              <p:cond delay="0"/>
                            </p:stCondLst>
                            <p:childTnLst>
                              <p:par>
                                <p:cTn id="90" presetID="14" presetClass="entr" presetSubtype="10" fill="hold" grpId="0" nodeType="clickEffect">
                                  <p:stCondLst>
                                    <p:cond delay="0"/>
                                  </p:stCondLst>
                                  <p:childTnLst>
                                    <p:set>
                                      <p:cBhvr>
                                        <p:cTn id="91" dur="1" fill="hold">
                                          <p:stCondLst>
                                            <p:cond delay="0"/>
                                          </p:stCondLst>
                                        </p:cTn>
                                        <p:tgtEl>
                                          <p:spTgt spid="67"/>
                                        </p:tgtEl>
                                        <p:attrNameLst>
                                          <p:attrName>style.visibility</p:attrName>
                                        </p:attrNameLst>
                                      </p:cBhvr>
                                      <p:to>
                                        <p:strVal val="visible"/>
                                      </p:to>
                                    </p:set>
                                    <p:animEffect transition="in" filter="randombar(horizontal)">
                                      <p:cBhvr>
                                        <p:cTn id="92"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50" grpId="0"/>
      <p:bldP spid="51" grpId="0"/>
      <p:bldP spid="52" grpId="0"/>
      <p:bldP spid="53" grpId="0"/>
      <p:bldP spid="54" grpId="0"/>
      <p:bldP spid="56" grpId="0"/>
      <p:bldP spid="58" grpId="0"/>
      <p:bldP spid="59" grpId="0"/>
      <p:bldP spid="60" grpId="0"/>
      <p:bldP spid="61" grpId="0"/>
      <p:bldP spid="62" grpId="0"/>
      <p:bldP spid="63" grpId="0"/>
      <p:bldP spid="64" grpId="0"/>
      <p:bldP spid="65" grpId="0"/>
      <p:bldP spid="66" grpId="0"/>
      <p:bldP spid="6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512" y="332656"/>
            <a:ext cx="4968552" cy="461665"/>
          </a:xfrm>
          <a:prstGeom prst="rect">
            <a:avLst/>
          </a:prstGeom>
          <a:noFill/>
        </p:spPr>
        <p:txBody>
          <a:bodyPr wrap="square" rtlCol="0">
            <a:spAutoFit/>
          </a:bodyPr>
          <a:lstStyle/>
          <a:p>
            <a:r>
              <a:rPr lang="en-US" altLang="zh-CN" sz="2400" b="1" dirty="0" smtClean="0"/>
              <a:t>9</a:t>
            </a:r>
            <a:r>
              <a:rPr lang="zh-CN" altLang="en-US" sz="2400" b="1" dirty="0" smtClean="0"/>
              <a:t>、基因突变对生物性状的影响：</a:t>
            </a:r>
            <a:endParaRPr lang="zh-CN" altLang="en-US" sz="2400" b="1" dirty="0"/>
          </a:p>
        </p:txBody>
      </p:sp>
      <p:sp>
        <p:nvSpPr>
          <p:cNvPr id="5" name="TextBox 4"/>
          <p:cNvSpPr txBox="1"/>
          <p:nvPr/>
        </p:nvSpPr>
        <p:spPr>
          <a:xfrm>
            <a:off x="611560" y="794321"/>
            <a:ext cx="5184576" cy="461665"/>
          </a:xfrm>
          <a:prstGeom prst="rect">
            <a:avLst/>
          </a:prstGeom>
          <a:noFill/>
        </p:spPr>
        <p:txBody>
          <a:bodyPr wrap="square" rtlCol="0">
            <a:spAutoFit/>
          </a:bodyPr>
          <a:lstStyle/>
          <a:p>
            <a:r>
              <a:rPr lang="zh-CN" altLang="en-US" sz="2400" b="1" dirty="0" smtClean="0"/>
              <a:t>（</a:t>
            </a:r>
            <a:r>
              <a:rPr lang="en-US" altLang="zh-CN" sz="2400" b="1" dirty="0" smtClean="0"/>
              <a:t>1</a:t>
            </a:r>
            <a:r>
              <a:rPr lang="zh-CN" altLang="en-US" sz="2400" b="1" dirty="0" smtClean="0"/>
              <a:t>）生物性状可能发生改变</a:t>
            </a:r>
            <a:endParaRPr lang="en-US" altLang="zh-CN" sz="2400" b="1" dirty="0" smtClean="0"/>
          </a:p>
        </p:txBody>
      </p:sp>
      <p:sp>
        <p:nvSpPr>
          <p:cNvPr id="6" name="TextBox 5"/>
          <p:cNvSpPr txBox="1"/>
          <p:nvPr/>
        </p:nvSpPr>
        <p:spPr>
          <a:xfrm>
            <a:off x="611560" y="1359614"/>
            <a:ext cx="4536504" cy="461665"/>
          </a:xfrm>
          <a:prstGeom prst="rect">
            <a:avLst/>
          </a:prstGeom>
          <a:noFill/>
        </p:spPr>
        <p:txBody>
          <a:bodyPr wrap="square" rtlCol="0">
            <a:spAutoFit/>
          </a:bodyPr>
          <a:lstStyle/>
          <a:p>
            <a:r>
              <a:rPr lang="zh-CN" altLang="en-US" sz="2400" b="1" dirty="0" smtClean="0"/>
              <a:t>（</a:t>
            </a:r>
            <a:r>
              <a:rPr lang="en-US" altLang="zh-CN" sz="2400" b="1" dirty="0" smtClean="0"/>
              <a:t>2</a:t>
            </a:r>
            <a:r>
              <a:rPr lang="zh-CN" altLang="en-US" sz="2400" b="1" dirty="0" smtClean="0"/>
              <a:t>）生物性状可能不变，</a:t>
            </a:r>
            <a:endParaRPr lang="zh-CN" altLang="en-US" sz="2400" b="1" dirty="0"/>
          </a:p>
        </p:txBody>
      </p:sp>
      <p:sp>
        <p:nvSpPr>
          <p:cNvPr id="7" name="矩形 6"/>
          <p:cNvSpPr/>
          <p:nvPr/>
        </p:nvSpPr>
        <p:spPr>
          <a:xfrm>
            <a:off x="1115616" y="1806674"/>
            <a:ext cx="7776864" cy="3046988"/>
          </a:xfrm>
          <a:prstGeom prst="rect">
            <a:avLst/>
          </a:prstGeom>
        </p:spPr>
        <p:txBody>
          <a:bodyPr wrap="square">
            <a:spAutoFit/>
          </a:bodyPr>
          <a:lstStyle/>
          <a:p>
            <a:r>
              <a:rPr lang="zh-CN" altLang="en-US" sz="2400" b="1" dirty="0" smtClean="0">
                <a:solidFill>
                  <a:srgbClr val="C00000"/>
                </a:solidFill>
                <a:ea typeface="宋体" pitchFamily="2" charset="-122"/>
                <a:cs typeface="Times New Roman" pitchFamily="18" charset="0"/>
              </a:rPr>
              <a:t>原因</a:t>
            </a:r>
            <a:r>
              <a:rPr lang="zh-CN" altLang="en-US" sz="2400" b="1" dirty="0" smtClean="0">
                <a:ea typeface="宋体" pitchFamily="2" charset="-122"/>
                <a:cs typeface="Times New Roman" pitchFamily="18" charset="0"/>
              </a:rPr>
              <a:t>：</a:t>
            </a:r>
            <a:endParaRPr lang="en-US" altLang="zh-CN" sz="2400" b="1" dirty="0" smtClean="0">
              <a:ea typeface="宋体" pitchFamily="2" charset="-122"/>
              <a:cs typeface="Times New Roman" pitchFamily="18" charset="0"/>
            </a:endParaRPr>
          </a:p>
          <a:p>
            <a:r>
              <a:rPr lang="zh-CN" altLang="en-US" sz="2400" b="1" dirty="0" smtClean="0">
                <a:ea typeface="宋体" pitchFamily="2" charset="-122"/>
                <a:cs typeface="Times New Roman" pitchFamily="18" charset="0"/>
              </a:rPr>
              <a:t>①真核生物内含子区发生碱基对的替换，</a:t>
            </a:r>
            <a:r>
              <a:rPr lang="zh-CN" altLang="en-US" sz="2400" b="1" dirty="0" smtClean="0">
                <a:latin typeface="Times New Roman" pitchFamily="18" charset="0"/>
                <a:ea typeface="宋体" pitchFamily="2" charset="-122"/>
                <a:cs typeface="Times New Roman" pitchFamily="18" charset="0"/>
              </a:rPr>
              <a:t>不</a:t>
            </a:r>
            <a:r>
              <a:rPr lang="zh-CN" altLang="en-US" sz="2400" b="1" dirty="0">
                <a:latin typeface="Times New Roman" pitchFamily="18" charset="0"/>
                <a:ea typeface="宋体" pitchFamily="2" charset="-122"/>
                <a:cs typeface="Times New Roman" pitchFamily="18" charset="0"/>
              </a:rPr>
              <a:t>引起性状变异。</a:t>
            </a:r>
            <a:endParaRPr lang="zh-CN" altLang="en-US" sz="2400" b="1" dirty="0">
              <a:ea typeface="宋体" pitchFamily="2" charset="-122"/>
              <a:cs typeface="Times New Roman" pitchFamily="18" charset="0"/>
            </a:endParaRPr>
          </a:p>
          <a:p>
            <a:r>
              <a:rPr lang="zh-CN" altLang="en-US" sz="2400" b="1" dirty="0">
                <a:ea typeface="宋体" pitchFamily="2" charset="-122"/>
                <a:cs typeface="Times New Roman" pitchFamily="18" charset="0"/>
              </a:rPr>
              <a:t>②</a:t>
            </a:r>
            <a:r>
              <a:rPr lang="zh-CN" altLang="en-US" sz="2400" b="1" dirty="0">
                <a:latin typeface="Times New Roman" pitchFamily="18" charset="0"/>
                <a:ea typeface="宋体" pitchFamily="2" charset="-122"/>
                <a:cs typeface="Times New Roman" pitchFamily="18" charset="0"/>
              </a:rPr>
              <a:t>由于多种密码子决定同一种氨基酸，因此某些基因突变也不引起性状的改变。</a:t>
            </a:r>
            <a:endParaRPr lang="zh-CN" altLang="en-US" sz="2400" b="1" dirty="0">
              <a:ea typeface="宋体" pitchFamily="2" charset="-122"/>
              <a:cs typeface="Times New Roman" pitchFamily="18" charset="0"/>
            </a:endParaRPr>
          </a:p>
          <a:p>
            <a:r>
              <a:rPr lang="zh-CN" altLang="en-US" sz="2400" b="1" dirty="0">
                <a:ea typeface="宋体" pitchFamily="2" charset="-122"/>
                <a:cs typeface="Times New Roman" pitchFamily="18" charset="0"/>
              </a:rPr>
              <a:t>③</a:t>
            </a:r>
            <a:r>
              <a:rPr lang="zh-CN" altLang="en-US" sz="2400" b="1" dirty="0">
                <a:latin typeface="Times New Roman" pitchFamily="18" charset="0"/>
                <a:ea typeface="宋体" pitchFamily="2" charset="-122"/>
                <a:cs typeface="Times New Roman" pitchFamily="18" charset="0"/>
              </a:rPr>
              <a:t>某些基因突变虽改变了蛋白质中个别位置的氨基酸种类，但并不影响蛋白质的功能。</a:t>
            </a:r>
            <a:endParaRPr lang="zh-CN" altLang="en-US" sz="2400" b="1" dirty="0">
              <a:ea typeface="宋体" pitchFamily="2" charset="-122"/>
              <a:cs typeface="Times New Roman" pitchFamily="18" charset="0"/>
            </a:endParaRPr>
          </a:p>
          <a:p>
            <a:r>
              <a:rPr lang="zh-CN" altLang="en-US" sz="2400" b="1" dirty="0">
                <a:ea typeface="宋体" pitchFamily="2" charset="-122"/>
                <a:cs typeface="Times New Roman" pitchFamily="18" charset="0"/>
              </a:rPr>
              <a:t>④</a:t>
            </a:r>
            <a:r>
              <a:rPr lang="zh-CN" altLang="en-US" sz="2400" b="1" dirty="0">
                <a:latin typeface="Times New Roman" pitchFamily="18" charset="0"/>
                <a:ea typeface="宋体" pitchFamily="2" charset="-122"/>
                <a:cs typeface="Times New Roman" pitchFamily="18" charset="0"/>
              </a:rPr>
              <a:t>隐性突变在杂合子状态下也不会引起性状的改变。</a:t>
            </a:r>
            <a:endParaRPr lang="zh-CN" altLang="en-US" sz="2400" b="1" dirty="0">
              <a:latin typeface="Times New Roman" pitchFamily="18" charset="0"/>
              <a:ea typeface="宋体" pitchFamily="2" charset="-122"/>
              <a:cs typeface="Times New Roman" pitchFamily="18" charset="0"/>
            </a:endParaRPr>
          </a:p>
        </p:txBody>
      </p:sp>
      <p:sp>
        <p:nvSpPr>
          <p:cNvPr id="8" name="Text Box 2" descr="中国教育出版网"/>
          <p:cNvSpPr txBox="1">
            <a:spLocks noChangeArrowheads="1"/>
          </p:cNvSpPr>
          <p:nvPr/>
        </p:nvSpPr>
        <p:spPr bwMode="auto">
          <a:xfrm>
            <a:off x="607800" y="4796398"/>
            <a:ext cx="7820025"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chemeClr val="tx1"/>
                </a:solidFill>
                <a:latin typeface="Arial" pitchFamily="34" charset="0"/>
                <a:ea typeface="宋体" pitchFamily="2" charset="-122"/>
              </a:defRPr>
            </a:lvl1pPr>
            <a:lvl2pPr marL="742950" indent="-285750" eaLnBrk="0" hangingPunct="0">
              <a:defRPr sz="2200" b="1">
                <a:solidFill>
                  <a:schemeClr val="tx1"/>
                </a:solidFill>
                <a:latin typeface="Arial" pitchFamily="34" charset="0"/>
                <a:ea typeface="宋体" pitchFamily="2" charset="-122"/>
              </a:defRPr>
            </a:lvl2pPr>
            <a:lvl3pPr marL="1143000" indent="-228600" eaLnBrk="0" hangingPunct="0">
              <a:defRPr sz="2200" b="1">
                <a:solidFill>
                  <a:schemeClr val="tx1"/>
                </a:solidFill>
                <a:latin typeface="Arial" pitchFamily="34" charset="0"/>
                <a:ea typeface="宋体" pitchFamily="2" charset="-122"/>
              </a:defRPr>
            </a:lvl3pPr>
            <a:lvl4pPr marL="1600200" indent="-228600" eaLnBrk="0" hangingPunct="0">
              <a:defRPr sz="2200" b="1">
                <a:solidFill>
                  <a:schemeClr val="tx1"/>
                </a:solidFill>
                <a:latin typeface="Arial" pitchFamily="34" charset="0"/>
                <a:ea typeface="宋体" pitchFamily="2" charset="-122"/>
              </a:defRPr>
            </a:lvl4pPr>
            <a:lvl5pPr marL="2057400" indent="-228600" eaLnBrk="0" hangingPunct="0">
              <a:defRPr sz="2200"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sz="2200"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sz="2200"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sz="2200"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sz="2200" b="1">
                <a:solidFill>
                  <a:schemeClr val="tx1"/>
                </a:solidFill>
                <a:latin typeface="Arial" pitchFamily="34" charset="0"/>
                <a:ea typeface="宋体" pitchFamily="2" charset="-122"/>
              </a:defRPr>
            </a:lvl9pPr>
          </a:lstStyle>
          <a:p>
            <a:pPr eaLnBrk="1" hangingPunct="1"/>
            <a:r>
              <a:rPr lang="zh-CN" altLang="en-US" dirty="0" smtClean="0">
                <a:solidFill>
                  <a:srgbClr val="000000"/>
                </a:solidFill>
                <a:latin typeface="宋体" pitchFamily="2" charset="-122"/>
                <a:cs typeface="Times New Roman" pitchFamily="18" charset="0"/>
              </a:rPr>
              <a:t>（</a:t>
            </a:r>
            <a:r>
              <a:rPr lang="en-US" altLang="zh-CN" dirty="0" smtClean="0">
                <a:solidFill>
                  <a:srgbClr val="000000"/>
                </a:solidFill>
                <a:latin typeface="宋体" pitchFamily="2" charset="-122"/>
                <a:cs typeface="Times New Roman" pitchFamily="18" charset="0"/>
              </a:rPr>
              <a:t>3</a:t>
            </a:r>
            <a:r>
              <a:rPr lang="zh-CN" altLang="en-US" dirty="0" smtClean="0">
                <a:solidFill>
                  <a:srgbClr val="000000"/>
                </a:solidFill>
                <a:latin typeface="宋体" pitchFamily="2" charset="-122"/>
                <a:cs typeface="Times New Roman" pitchFamily="18" charset="0"/>
              </a:rPr>
              <a:t>）基</a:t>
            </a:r>
            <a:r>
              <a:rPr lang="zh-CN" altLang="en-US" dirty="0">
                <a:solidFill>
                  <a:srgbClr val="000000"/>
                </a:solidFill>
                <a:latin typeface="宋体" pitchFamily="2" charset="-122"/>
                <a:cs typeface="Times New Roman" pitchFamily="18" charset="0"/>
              </a:rPr>
              <a:t>因突变对子代的影响</a:t>
            </a:r>
          </a:p>
          <a:p>
            <a:pPr eaLnBrk="1" hangingPunct="1"/>
            <a:r>
              <a:rPr lang="en-US" altLang="zh-CN" dirty="0" smtClean="0">
                <a:solidFill>
                  <a:srgbClr val="000000"/>
                </a:solidFill>
                <a:latin typeface="宋体"/>
                <a:ea typeface="宋体"/>
                <a:cs typeface="Times New Roman" pitchFamily="18" charset="0"/>
              </a:rPr>
              <a:t>     ①</a:t>
            </a:r>
            <a:r>
              <a:rPr lang="zh-CN" altLang="en-US" dirty="0" smtClean="0">
                <a:solidFill>
                  <a:srgbClr val="000000"/>
                </a:solidFill>
                <a:latin typeface="宋体"/>
                <a:ea typeface="宋体"/>
                <a:cs typeface="Times New Roman" pitchFamily="18" charset="0"/>
              </a:rPr>
              <a:t>若</a:t>
            </a:r>
            <a:r>
              <a:rPr lang="zh-CN" altLang="en-US" dirty="0" smtClean="0">
                <a:solidFill>
                  <a:srgbClr val="000000"/>
                </a:solidFill>
                <a:latin typeface="宋体" pitchFamily="2" charset="-122"/>
                <a:cs typeface="Times New Roman" pitchFamily="18" charset="0"/>
              </a:rPr>
              <a:t>发</a:t>
            </a:r>
            <a:r>
              <a:rPr lang="zh-CN" altLang="en-US" dirty="0">
                <a:solidFill>
                  <a:srgbClr val="000000"/>
                </a:solidFill>
                <a:latin typeface="宋体" pitchFamily="2" charset="-122"/>
                <a:cs typeface="Times New Roman" pitchFamily="18" charset="0"/>
              </a:rPr>
              <a:t>生</a:t>
            </a:r>
            <a:r>
              <a:rPr lang="zh-CN" altLang="en-US" dirty="0" smtClean="0">
                <a:solidFill>
                  <a:srgbClr val="000000"/>
                </a:solidFill>
                <a:latin typeface="宋体" pitchFamily="2" charset="-122"/>
                <a:cs typeface="Times New Roman" pitchFamily="18" charset="0"/>
              </a:rPr>
              <a:t>在体细胞中</a:t>
            </a:r>
            <a:r>
              <a:rPr lang="en-US" altLang="zh-CN" dirty="0">
                <a:solidFill>
                  <a:srgbClr val="000000"/>
                </a:solidFill>
                <a:latin typeface="宋体" pitchFamily="2" charset="-122"/>
                <a:cs typeface="Times New Roman" pitchFamily="18" charset="0"/>
              </a:rPr>
              <a:t>,</a:t>
            </a:r>
            <a:r>
              <a:rPr lang="zh-CN" altLang="en-US" dirty="0">
                <a:solidFill>
                  <a:srgbClr val="000000"/>
                </a:solidFill>
                <a:latin typeface="宋体" pitchFamily="2" charset="-122"/>
                <a:cs typeface="Times New Roman" pitchFamily="18" charset="0"/>
              </a:rPr>
              <a:t>一般不遗传</a:t>
            </a:r>
            <a:r>
              <a:rPr lang="en-US" altLang="zh-CN" dirty="0">
                <a:solidFill>
                  <a:srgbClr val="000000"/>
                </a:solidFill>
                <a:latin typeface="宋体" pitchFamily="2" charset="-122"/>
                <a:cs typeface="Times New Roman" pitchFamily="18" charset="0"/>
              </a:rPr>
              <a:t>,</a:t>
            </a:r>
            <a:r>
              <a:rPr lang="zh-CN" altLang="en-US" dirty="0">
                <a:solidFill>
                  <a:srgbClr val="000000"/>
                </a:solidFill>
                <a:latin typeface="宋体" pitchFamily="2" charset="-122"/>
                <a:cs typeface="Times New Roman" pitchFamily="18" charset="0"/>
              </a:rPr>
              <a:t>但有些植物可以通过无性生殖传递给后代。</a:t>
            </a:r>
          </a:p>
          <a:p>
            <a:pPr eaLnBrk="1" hangingPunct="1"/>
            <a:r>
              <a:rPr lang="en-US" altLang="zh-CN" dirty="0" smtClean="0">
                <a:solidFill>
                  <a:srgbClr val="000000"/>
                </a:solidFill>
                <a:latin typeface="宋体"/>
                <a:ea typeface="宋体"/>
                <a:cs typeface="Times New Roman" pitchFamily="18" charset="0"/>
              </a:rPr>
              <a:t>     ②</a:t>
            </a:r>
            <a:r>
              <a:rPr lang="zh-CN" altLang="en-US" dirty="0" smtClean="0">
                <a:solidFill>
                  <a:srgbClr val="000000"/>
                </a:solidFill>
                <a:latin typeface="宋体" pitchFamily="2" charset="-122"/>
                <a:cs typeface="Times New Roman" pitchFamily="18" charset="0"/>
              </a:rPr>
              <a:t>如</a:t>
            </a:r>
            <a:r>
              <a:rPr lang="zh-CN" altLang="en-US" dirty="0">
                <a:solidFill>
                  <a:srgbClr val="000000"/>
                </a:solidFill>
                <a:latin typeface="宋体" pitchFamily="2" charset="-122"/>
                <a:cs typeface="Times New Roman" pitchFamily="18" charset="0"/>
              </a:rPr>
              <a:t>果发生</a:t>
            </a:r>
            <a:r>
              <a:rPr lang="zh-CN" altLang="en-US" dirty="0" smtClean="0">
                <a:solidFill>
                  <a:srgbClr val="000000"/>
                </a:solidFill>
                <a:latin typeface="宋体" pitchFamily="2" charset="-122"/>
                <a:cs typeface="Times New Roman" pitchFamily="18" charset="0"/>
              </a:rPr>
              <a:t>在生殖细胞中</a:t>
            </a:r>
            <a:r>
              <a:rPr lang="en-US" altLang="zh-CN" dirty="0">
                <a:solidFill>
                  <a:srgbClr val="000000"/>
                </a:solidFill>
                <a:latin typeface="宋体" pitchFamily="2" charset="-122"/>
                <a:cs typeface="Times New Roman" pitchFamily="18" charset="0"/>
              </a:rPr>
              <a:t>,</a:t>
            </a:r>
            <a:r>
              <a:rPr lang="zh-CN" altLang="en-US" dirty="0">
                <a:solidFill>
                  <a:srgbClr val="000000"/>
                </a:solidFill>
                <a:latin typeface="宋体" pitchFamily="2" charset="-122"/>
                <a:cs typeface="Times New Roman" pitchFamily="18" charset="0"/>
              </a:rPr>
              <a:t>可以通过配子传递给后代。</a:t>
            </a:r>
            <a:r>
              <a:rPr lang="zh-CN" altLang="en-US" dirty="0">
                <a:latin typeface="宋体" pitchFamily="2" charset="-122"/>
              </a:rPr>
              <a:t> </a:t>
            </a:r>
          </a:p>
        </p:txBody>
      </p:sp>
    </p:spTree>
    <p:extLst>
      <p:ext uri="{BB962C8B-B14F-4D97-AF65-F5344CB8AC3E}">
        <p14:creationId xmlns:p14="http://schemas.microsoft.com/office/powerpoint/2010/main" val="940079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randombar(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randombar(horizontal)">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行云流水">
  <a:themeElements>
    <a:clrScheme name="波形">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行云流水">
      <a:majorFont>
        <a:latin typeface="Cambria"/>
        <a:ea typeface=""/>
        <a:cs typeface=""/>
        <a:font script="Jpan" typeface="ＭＳ Ｐゴシック"/>
        <a:font script="Hang" typeface="맑은 고딕"/>
        <a:font script="Hans" typeface="华文行楷"/>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明朝"/>
        <a:font script="Hang" typeface="HY견명조"/>
        <a:font script="Hans" typeface="华文行楷"/>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行云流水">
      <a:fillStyleLst>
        <a:solidFill>
          <a:schemeClr val="phClr"/>
        </a:solidFill>
        <a:gradFill rotWithShape="1">
          <a:gsLst>
            <a:gs pos="0">
              <a:schemeClr val="phClr">
                <a:tint val="90000"/>
                <a:satMod val="130000"/>
              </a:schemeClr>
            </a:gs>
            <a:gs pos="50000">
              <a:schemeClr val="phClr">
                <a:tint val="45000"/>
                <a:satMod val="220000"/>
              </a:schemeClr>
            </a:gs>
            <a:gs pos="100000">
              <a:schemeClr val="phClr">
                <a:tint val="90000"/>
                <a:satMod val="130000"/>
              </a:schemeClr>
            </a:gs>
          </a:gsLst>
          <a:lin ang="5400000" scaled="1"/>
        </a:gradFill>
        <a:gradFill rotWithShape="1">
          <a:gsLst>
            <a:gs pos="0">
              <a:schemeClr val="phClr">
                <a:tint val="100000"/>
                <a:shade val="90000"/>
                <a:hueMod val="100000"/>
                <a:satMod val="200000"/>
              </a:schemeClr>
            </a:gs>
            <a:gs pos="50000">
              <a:schemeClr val="phClr">
                <a:tint val="100000"/>
                <a:shade val="60000"/>
                <a:hueMod val="100000"/>
                <a:satMod val="180000"/>
              </a:schemeClr>
            </a:gs>
            <a:gs pos="100000">
              <a:schemeClr val="phClr">
                <a:tint val="100000"/>
                <a:shade val="90000"/>
                <a:hueMod val="100000"/>
                <a:satMod val="200000"/>
              </a:schemeClr>
            </a:gs>
          </a:gsLst>
          <a:lin ang="5400000" scaled="1"/>
        </a:grad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50600">
              <a:schemeClr val="phClr">
                <a:alpha val="40000"/>
              </a:schemeClr>
            </a:glow>
          </a:effectLst>
        </a:effectStyle>
        <a:effectStyle>
          <a:effectLst>
            <a:glow rad="101600">
              <a:schemeClr val="phClr">
                <a:alpha val="60000"/>
              </a:schemeClr>
            </a:glow>
          </a:effectLst>
          <a:scene3d>
            <a:camera prst="isometricLeftDown" fov="0">
              <a:rot lat="0" lon="0" rev="0"/>
            </a:camera>
            <a:lightRig rig="harsh" dir="tl">
              <a:rot lat="0" lon="0" rev="14280000"/>
            </a:lightRig>
          </a:scene3d>
          <a:sp3d prstMaterial="flat">
            <a:bevelT w="38100" h="50800" prst="softRound"/>
          </a:sp3d>
        </a:effectStyle>
        <a:effectStyle>
          <a:effectLst>
            <a:glow>
              <a:schemeClr val="phClr"/>
            </a:glow>
          </a:effectLst>
          <a:scene3d>
            <a:camera prst="isometricLeftDown">
              <a:rot lat="0" lon="0" rev="0"/>
            </a:camera>
            <a:lightRig rig="harsh" dir="tl">
              <a:rot lat="0" lon="0" rev="14280000"/>
            </a:lightRig>
          </a:scene3d>
          <a:sp3d extrusionH="63500" contourW="38100" prstMaterial="flat">
            <a:bevelT w="50800" h="635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80000"/>
                <a:hueMod val="100000"/>
                <a:satMod val="300000"/>
              </a:schemeClr>
            </a:gs>
            <a:gs pos="72000">
              <a:schemeClr val="phClr">
                <a:tint val="100000"/>
                <a:shade val="100000"/>
                <a:hueMod val="100000"/>
                <a:satMod val="100000"/>
              </a:schemeClr>
            </a:gs>
            <a:gs pos="81000">
              <a:schemeClr val="phClr">
                <a:tint val="98000"/>
                <a:shade val="100000"/>
                <a:hueMod val="100000"/>
                <a:satMod val="150000"/>
              </a:schemeClr>
            </a:gs>
            <a:gs pos="100000">
              <a:schemeClr val="phClr">
                <a:tint val="100000"/>
                <a:shade val="100000"/>
                <a:hueMod val="100000"/>
                <a:satMod val="200000"/>
              </a:schemeClr>
            </a:gs>
          </a:gsLst>
          <a:lin ang="16200000" scaled="1"/>
        </a:gradFill>
        <a:blipFill>
          <a:blip xmlns:r="http://schemas.openxmlformats.org/officeDocument/2006/relationships" r:embed="rId1">
            <a:duotone>
              <a:schemeClr val="phClr">
                <a:tint val="100000"/>
                <a:shade val="39000"/>
                <a:hueMod val="100000"/>
                <a:satMod val="150000"/>
              </a:schemeClr>
              <a:schemeClr val="phClr">
                <a:tint val="90000"/>
                <a:shade val="100000"/>
                <a:hueMod val="100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Calligraphy</Template>
  <TotalTime>122</TotalTime>
  <Words>2094</Words>
  <Application>Microsoft Office PowerPoint</Application>
  <PresentationFormat>全屏显示(4:3)</PresentationFormat>
  <Paragraphs>202</Paragraphs>
  <Slides>18</Slides>
  <Notes>7</Notes>
  <HiddenSlides>0</HiddenSlides>
  <MMClips>0</MMClips>
  <ScaleCrop>false</ScaleCrop>
  <HeadingPairs>
    <vt:vector size="4" baseType="variant">
      <vt:variant>
        <vt:lpstr>主题</vt:lpstr>
      </vt:variant>
      <vt:variant>
        <vt:i4>1</vt:i4>
      </vt:variant>
      <vt:variant>
        <vt:lpstr>幻灯片标题</vt:lpstr>
      </vt:variant>
      <vt:variant>
        <vt:i4>18</vt:i4>
      </vt:variant>
    </vt:vector>
  </HeadingPairs>
  <TitlesOfParts>
    <vt:vector size="19" baseType="lpstr">
      <vt:lpstr>行云流水</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ihaiming</dc:creator>
  <cp:lastModifiedBy>ihaiming</cp:lastModifiedBy>
  <cp:revision>16</cp:revision>
  <dcterms:created xsi:type="dcterms:W3CDTF">2014-12-23T14:25:03Z</dcterms:created>
  <dcterms:modified xsi:type="dcterms:W3CDTF">2015-01-03T16:33:20Z</dcterms:modified>
</cp:coreProperties>
</file>